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35"/>
  </p:notesMasterIdLst>
  <p:handoutMasterIdLst>
    <p:handoutMasterId r:id="rId36"/>
  </p:handoutMasterIdLst>
  <p:sldIdLst>
    <p:sldId id="854" r:id="rId5"/>
    <p:sldId id="1030" r:id="rId6"/>
    <p:sldId id="1031" r:id="rId7"/>
    <p:sldId id="2144867332" r:id="rId8"/>
    <p:sldId id="2144867326" r:id="rId9"/>
    <p:sldId id="884" r:id="rId10"/>
    <p:sldId id="2144867331" r:id="rId11"/>
    <p:sldId id="890" r:id="rId12"/>
    <p:sldId id="2144867327" r:id="rId13"/>
    <p:sldId id="2144867328" r:id="rId14"/>
    <p:sldId id="867" r:id="rId15"/>
    <p:sldId id="870" r:id="rId16"/>
    <p:sldId id="869" r:id="rId17"/>
    <p:sldId id="868" r:id="rId18"/>
    <p:sldId id="476" r:id="rId19"/>
    <p:sldId id="2144867314" r:id="rId20"/>
    <p:sldId id="2144867315" r:id="rId21"/>
    <p:sldId id="1011" r:id="rId22"/>
    <p:sldId id="1012" r:id="rId23"/>
    <p:sldId id="2144867316" r:id="rId24"/>
    <p:sldId id="2144867317" r:id="rId25"/>
    <p:sldId id="2144867318" r:id="rId26"/>
    <p:sldId id="2144867319" r:id="rId27"/>
    <p:sldId id="2144867320" r:id="rId28"/>
    <p:sldId id="2144867321" r:id="rId29"/>
    <p:sldId id="2144867322" r:id="rId30"/>
    <p:sldId id="2144867329" r:id="rId31"/>
    <p:sldId id="2144867324" r:id="rId32"/>
    <p:sldId id="2144867325" r:id="rId33"/>
    <p:sldId id="2144867330" r:id="rId34"/>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98"/>
    <p:restoredTop sz="96860"/>
  </p:normalViewPr>
  <p:slideViewPr>
    <p:cSldViewPr snapToObjects="1">
      <p:cViewPr varScale="1">
        <p:scale>
          <a:sx n="190" d="100"/>
          <a:sy n="190" d="100"/>
        </p:scale>
        <p:origin x="1112" y="152"/>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p:scale>
        <a:sx n="1" d="1"/>
        <a:sy n="1" d="1"/>
      </p:scale>
      <p:origin x="0" y="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9/30/22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tiff>
</file>

<file path=ppt/media/image3.jpeg>
</file>

<file path=ppt/media/image4.png>
</file>

<file path=ppt/media/image5.png>
</file>

<file path=ppt/media/image6.jpe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9/30/22</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dirty="0"/>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626528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30</a:t>
            </a:fld>
            <a:endParaRPr lang="en-US" altLang="en-US"/>
          </a:p>
        </p:txBody>
      </p:sp>
    </p:spTree>
    <p:extLst>
      <p:ext uri="{BB962C8B-B14F-4D97-AF65-F5344CB8AC3E}">
        <p14:creationId xmlns:p14="http://schemas.microsoft.com/office/powerpoint/2010/main" val="1148743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a:t>
            </a:fld>
            <a:endParaRPr lang="en-US" altLang="en-US"/>
          </a:p>
        </p:txBody>
      </p:sp>
    </p:spTree>
    <p:extLst>
      <p:ext uri="{BB962C8B-B14F-4D97-AF65-F5344CB8AC3E}">
        <p14:creationId xmlns:p14="http://schemas.microsoft.com/office/powerpoint/2010/main" val="2544596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5</a:t>
            </a:fld>
            <a:endParaRPr lang="en-US" altLang="en-US"/>
          </a:p>
        </p:txBody>
      </p:sp>
    </p:spTree>
    <p:extLst>
      <p:ext uri="{BB962C8B-B14F-4D97-AF65-F5344CB8AC3E}">
        <p14:creationId xmlns:p14="http://schemas.microsoft.com/office/powerpoint/2010/main" val="27604228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9</a:t>
            </a:fld>
            <a:endParaRPr lang="en-US" altLang="en-US"/>
          </a:p>
        </p:txBody>
      </p:sp>
    </p:spTree>
    <p:extLst>
      <p:ext uri="{BB962C8B-B14F-4D97-AF65-F5344CB8AC3E}">
        <p14:creationId xmlns:p14="http://schemas.microsoft.com/office/powerpoint/2010/main" val="16100194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10</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508400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18</a:t>
            </a:fld>
            <a:endParaRPr lang="en-US" altLang="en-US"/>
          </a:p>
        </p:txBody>
      </p:sp>
    </p:spTree>
    <p:extLst>
      <p:ext uri="{BB962C8B-B14F-4D97-AF65-F5344CB8AC3E}">
        <p14:creationId xmlns:p14="http://schemas.microsoft.com/office/powerpoint/2010/main" val="520612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22</a:t>
            </a:fld>
            <a:endParaRPr lang="en-US" altLang="en-US"/>
          </a:p>
        </p:txBody>
      </p:sp>
    </p:spTree>
    <p:extLst>
      <p:ext uri="{BB962C8B-B14F-4D97-AF65-F5344CB8AC3E}">
        <p14:creationId xmlns:p14="http://schemas.microsoft.com/office/powerpoint/2010/main" val="37295019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25</a:t>
            </a:fld>
            <a:endParaRPr lang="en-US" altLang="en-US"/>
          </a:p>
        </p:txBody>
      </p:sp>
    </p:spTree>
    <p:extLst>
      <p:ext uri="{BB962C8B-B14F-4D97-AF65-F5344CB8AC3E}">
        <p14:creationId xmlns:p14="http://schemas.microsoft.com/office/powerpoint/2010/main" val="1298714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27</a:t>
            </a:fld>
            <a:endParaRPr lang="en-US" altLang="en-US"/>
          </a:p>
        </p:txBody>
      </p:sp>
    </p:spTree>
    <p:extLst>
      <p:ext uri="{BB962C8B-B14F-4D97-AF65-F5344CB8AC3E}">
        <p14:creationId xmlns:p14="http://schemas.microsoft.com/office/powerpoint/2010/main" val="842508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9/30/22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9/30/22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9/30/22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9/30/22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9/30/22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1229182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cxnSp>
        <p:nvCxnSpPr>
          <p:cNvPr id="7" name="Straight Connector 6"/>
          <p:cNvCxnSpPr>
            <a:cxnSpLocks noChangeShapeType="1"/>
          </p:cNvCxnSpPr>
          <p:nvPr userDrawn="1"/>
        </p:nvCxnSpPr>
        <p:spPr bwMode="auto">
          <a:xfrm>
            <a:off x="436563" y="4629150"/>
            <a:ext cx="8262035" cy="0"/>
          </a:xfrm>
          <a:prstGeom prst="line">
            <a:avLst/>
          </a:prstGeom>
          <a:noFill/>
          <a:ln w="9525">
            <a:solidFill>
              <a:srgbClr val="AAAAAA"/>
            </a:solidFill>
            <a:round/>
            <a:headEnd/>
            <a:tailEnd/>
          </a:ln>
        </p:spPr>
      </p:cxnSp>
    </p:spTree>
    <p:extLst>
      <p:ext uri="{BB962C8B-B14F-4D97-AF65-F5344CB8AC3E}">
        <p14:creationId xmlns:p14="http://schemas.microsoft.com/office/powerpoint/2010/main" val="1342536350"/>
      </p:ext>
    </p:extLst>
  </p:cSld>
  <p:clrMapOvr>
    <a:masterClrMapping/>
  </p:clrMapOvr>
  <p:transition spd="med">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pic>
        <p:nvPicPr>
          <p:cNvPr id="12" name="Picture 10"/>
          <p:cNvPicPr>
            <a:picLocks noChangeAspect="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 id="2147493589" r:id="rId8"/>
    <p:sldLayoutId id="2147493591" r:id="rId9"/>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1.xml.rels><?xml version="1.0" encoding="UTF-8" standalone="yes"?>
<Relationships xmlns="http://schemas.openxmlformats.org/package/2006/relationships"><Relationship Id="rId3" Type="http://schemas.openxmlformats.org/officeDocument/2006/relationships/hyperlink" Target="https://restfulapi.net/rest-architectural-constraints/" TargetMode="External"/><Relationship Id="rId2" Type="http://schemas.openxmlformats.org/officeDocument/2006/relationships/hyperlink" Target="https://www.ics.uci.edu/~fielding/pubs/dissertation/rest_arch_style.htm"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cloud.google.com/apis/design/resources#resources" TargetMode="External"/><Relationship Id="rId1" Type="http://schemas.openxmlformats.org/officeDocument/2006/relationships/slideLayout" Target="../slideLayouts/slideLayout1.xml"/><Relationship Id="rId4" Type="http://schemas.openxmlformats.org/officeDocument/2006/relationships/hyperlink" Target="https://restful-api-design.readthedocs.io/en/latest/resources.html" TargetMode="External"/></Relationships>
</file>

<file path=ppt/slides/_rels/slide14.xml.rels><?xml version="1.0" encoding="UTF-8" standalone="yes"?>
<Relationships xmlns="http://schemas.openxmlformats.org/package/2006/relationships"><Relationship Id="rId2" Type="http://schemas.openxmlformats.org/officeDocument/2006/relationships/hyperlink" Target="https://cloud.google.com/apis/design/resources"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png"/><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9.xml.rels><?xml version="1.0" encoding="UTF-8" standalone="yes"?>
<Relationships xmlns="http://schemas.openxmlformats.org/package/2006/relationships"><Relationship Id="rId2" Type="http://schemas.openxmlformats.org/officeDocument/2006/relationships/hyperlink" Target="https://en.wikipedia.org/wiki/List_of_HTTP_status_codes"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3.xml.rels><?xml version="1.0" encoding="UTF-8" standalone="yes"?>
<Relationships xmlns="http://schemas.openxmlformats.org/package/2006/relationships"><Relationship Id="rId2" Type="http://schemas.openxmlformats.org/officeDocument/2006/relationships/hyperlink" Target="https://en.wikipedia.org/wiki/GraphQL"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en.wikipedia.org/wiki/OpenAPI_Specification" TargetMode="Externa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2"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200" i="1" dirty="0"/>
              <a:t>E6156 – Topics in SW Engineering: Cloud Computing</a:t>
            </a:r>
          </a:p>
          <a:p>
            <a:pPr algn="ctr"/>
            <a:r>
              <a:rPr lang="en-US" altLang="en-US" sz="3200" i="1" dirty="0">
                <a:solidFill>
                  <a:srgbClr val="FFFF00"/>
                </a:solidFill>
              </a:rPr>
              <a:t>Lecture 4: REST, APIs, </a:t>
            </a:r>
            <a:r>
              <a:rPr lang="en-US" altLang="en-US" sz="3200" i="1" strike="sngStrike" dirty="0">
                <a:solidFill>
                  <a:srgbClr val="FFFF00"/>
                </a:solidFill>
              </a:rPr>
              <a:t>SSO, Events</a:t>
            </a:r>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2022</a:t>
            </a:r>
          </a:p>
        </p:txBody>
      </p:sp>
    </p:spTree>
    <p:extLst>
      <p:ext uri="{BB962C8B-B14F-4D97-AF65-F5344CB8AC3E}">
        <p14:creationId xmlns:p14="http://schemas.microsoft.com/office/powerpoint/2010/main" val="2037995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4000" b="0" i="1" u="none" strike="noStrike" kern="1200" cap="none" spc="0" normalizeH="0" baseline="0" noProof="0" dirty="0">
                <a:ln>
                  <a:noFill/>
                </a:ln>
                <a:solidFill>
                  <a:prstClr val="white"/>
                </a:solidFill>
                <a:effectLst/>
                <a:uLnTx/>
                <a:uFillTx/>
                <a:latin typeface="Calibri" charset="0"/>
                <a:ea typeface="ＭＳ Ｐゴシック" charset="-128"/>
                <a:cs typeface="+mn-cs"/>
              </a:rPr>
              <a:t>Status Codes and Linked Data</a:t>
            </a:r>
          </a:p>
        </p:txBody>
      </p:sp>
      <p:sp>
        <p:nvSpPr>
          <p:cNvPr id="2" name="TextBox 11">
            <a:extLst>
              <a:ext uri="{FF2B5EF4-FFF2-40B4-BE49-F238E27FC236}">
                <a16:creationId xmlns:a16="http://schemas.microsoft.com/office/drawing/2014/main" id="{B8D39974-A161-6373-41B2-C7DA8F918AE4}"/>
              </a:ext>
            </a:extLst>
          </p:cNvPr>
          <p:cNvSpPr txBox="1">
            <a:spLocks noChangeArrowheads="1"/>
          </p:cNvSpPr>
          <p:nvPr/>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10</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spTree>
    <p:extLst>
      <p:ext uri="{BB962C8B-B14F-4D97-AF65-F5344CB8AC3E}">
        <p14:creationId xmlns:p14="http://schemas.microsoft.com/office/powerpoint/2010/main" val="1468246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F8BE3E9-EADB-1340-99E0-375591E053CF}"/>
              </a:ext>
            </a:extLst>
          </p:cNvPr>
          <p:cNvSpPr>
            <a:spLocks noGrp="1"/>
          </p:cNvSpPr>
          <p:nvPr>
            <p:ph type="title"/>
          </p:nvPr>
        </p:nvSpPr>
        <p:spPr/>
        <p:txBody>
          <a:bodyPr/>
          <a:lstStyle/>
          <a:p>
            <a:r>
              <a:rPr lang="en-US" dirty="0"/>
              <a:t>REST (https://</a:t>
            </a:r>
            <a:r>
              <a:rPr lang="en-US" dirty="0" err="1"/>
              <a:t>restfulapi.net</a:t>
            </a:r>
            <a:r>
              <a:rPr lang="en-US" dirty="0"/>
              <a:t>/)</a:t>
            </a:r>
          </a:p>
        </p:txBody>
      </p:sp>
      <p:sp>
        <p:nvSpPr>
          <p:cNvPr id="2" name="Content Placeholder 1">
            <a:extLst>
              <a:ext uri="{FF2B5EF4-FFF2-40B4-BE49-F238E27FC236}">
                <a16:creationId xmlns:a16="http://schemas.microsoft.com/office/drawing/2014/main" id="{954414DD-4582-1D4D-BCA3-89BEDF4E2213}"/>
              </a:ext>
            </a:extLst>
          </p:cNvPr>
          <p:cNvSpPr>
            <a:spLocks noGrp="1"/>
          </p:cNvSpPr>
          <p:nvPr>
            <p:ph idx="1"/>
          </p:nvPr>
        </p:nvSpPr>
        <p:spPr/>
        <p:txBody>
          <a:bodyPr/>
          <a:lstStyle/>
          <a:p>
            <a:pPr marL="0" indent="0">
              <a:buNone/>
            </a:pPr>
            <a:r>
              <a:rPr lang="en-US" sz="1100" b="1" dirty="0"/>
              <a:t>What is REST</a:t>
            </a:r>
          </a:p>
          <a:p>
            <a:r>
              <a:rPr lang="en-US" sz="1100" dirty="0"/>
              <a:t>REST is acronym for </a:t>
            </a:r>
            <a:r>
              <a:rPr lang="en-US" sz="1100" b="1" dirty="0" err="1"/>
              <a:t>RE</a:t>
            </a:r>
            <a:r>
              <a:rPr lang="en-US" sz="1100" dirty="0" err="1"/>
              <a:t>presentational</a:t>
            </a:r>
            <a:r>
              <a:rPr lang="en-US" sz="1100" dirty="0"/>
              <a:t> </a:t>
            </a:r>
            <a:r>
              <a:rPr lang="en-US" sz="1100" b="1" dirty="0"/>
              <a:t>S</a:t>
            </a:r>
            <a:r>
              <a:rPr lang="en-US" sz="1100" dirty="0"/>
              <a:t>tate </a:t>
            </a:r>
            <a:r>
              <a:rPr lang="en-US" sz="1100" b="1" dirty="0"/>
              <a:t>T</a:t>
            </a:r>
            <a:r>
              <a:rPr lang="en-US" sz="1100" dirty="0"/>
              <a:t>ransfer. It is architectural style for </a:t>
            </a:r>
            <a:r>
              <a:rPr lang="en-US" sz="1100" b="1" dirty="0"/>
              <a:t>distributed hypermedia systems</a:t>
            </a:r>
            <a:r>
              <a:rPr lang="en-US" sz="1100" dirty="0"/>
              <a:t> and was first presented by Roy Fielding in 2000 in his famous </a:t>
            </a:r>
            <a:r>
              <a:rPr lang="en-US" sz="1100" dirty="0">
                <a:hlinkClick r:id="rId2"/>
              </a:rPr>
              <a:t>dissertation</a:t>
            </a:r>
            <a:r>
              <a:rPr lang="en-US" sz="1100" dirty="0"/>
              <a:t>.</a:t>
            </a:r>
          </a:p>
          <a:p>
            <a:r>
              <a:rPr lang="en-US" sz="1100" dirty="0"/>
              <a:t>Like any other architectural style, REST also does have it’s own </a:t>
            </a:r>
            <a:r>
              <a:rPr lang="en-US" sz="1100" dirty="0">
                <a:hlinkClick r:id="rId3"/>
              </a:rPr>
              <a:t>6 guiding constraints</a:t>
            </a:r>
            <a:r>
              <a:rPr lang="en-US" sz="1100" dirty="0"/>
              <a:t> which must be satisfied if an interface needs to be referred as </a:t>
            </a:r>
            <a:r>
              <a:rPr lang="en-US" sz="1100" b="1" dirty="0"/>
              <a:t>RESTful</a:t>
            </a:r>
            <a:r>
              <a:rPr lang="en-US" sz="1100" dirty="0"/>
              <a:t>. These principles are listed below.</a:t>
            </a:r>
          </a:p>
          <a:p>
            <a:pPr marL="0" indent="0">
              <a:buNone/>
            </a:pPr>
            <a:r>
              <a:rPr lang="en-US" sz="1100" b="1" dirty="0"/>
              <a:t>Guiding Principles of REST</a:t>
            </a:r>
          </a:p>
          <a:p>
            <a:r>
              <a:rPr lang="en-US" sz="1100" b="1" u="sng" dirty="0"/>
              <a:t>Client–server</a:t>
            </a:r>
            <a:r>
              <a:rPr lang="en-US" sz="1100" u="sng" dirty="0"/>
              <a:t> – By separating the user interface concerns from the data storage concerns, we improve the portability of the user interface across multiple platforms and improve scalability by simplifying the server components.</a:t>
            </a:r>
          </a:p>
          <a:p>
            <a:r>
              <a:rPr lang="en-US" sz="1100" b="1" dirty="0"/>
              <a:t>Stateless</a:t>
            </a:r>
            <a:r>
              <a:rPr lang="en-US" sz="1100" dirty="0"/>
              <a:t> – Each request from client to server must contain all of the information necessary to understand the request, and cannot take advantage of any stored context on the server. Session state is therefore kept entirely on the client.</a:t>
            </a:r>
          </a:p>
          <a:p>
            <a:pPr marL="0" indent="0">
              <a:buNone/>
            </a:pPr>
            <a:endParaRPr lang="en-US" sz="1100" dirty="0"/>
          </a:p>
          <a:p>
            <a:endParaRPr lang="en-US" sz="1100" dirty="0"/>
          </a:p>
        </p:txBody>
      </p:sp>
      <p:sp>
        <p:nvSpPr>
          <p:cNvPr id="4" name="Content Placeholder 3">
            <a:extLst>
              <a:ext uri="{FF2B5EF4-FFF2-40B4-BE49-F238E27FC236}">
                <a16:creationId xmlns:a16="http://schemas.microsoft.com/office/drawing/2014/main" id="{CD422E29-A947-9946-BAD5-1D4D6F6AAA1B}"/>
              </a:ext>
            </a:extLst>
          </p:cNvPr>
          <p:cNvSpPr>
            <a:spLocks noGrp="1"/>
          </p:cNvSpPr>
          <p:nvPr>
            <p:ph idx="10"/>
          </p:nvPr>
        </p:nvSpPr>
        <p:spPr>
          <a:xfrm>
            <a:off x="4724400" y="536326"/>
            <a:ext cx="4191000" cy="4038600"/>
          </a:xfrm>
        </p:spPr>
        <p:txBody>
          <a:bodyPr/>
          <a:lstStyle/>
          <a:p>
            <a:r>
              <a:rPr lang="en-US" sz="1100" b="1" dirty="0"/>
              <a:t>Cacheable</a:t>
            </a:r>
            <a:r>
              <a:rPr lang="en-US" sz="1100" dirty="0"/>
              <a:t> – Cache constraints require that the data within a response to a request be implicitly or explicitly labeled as cacheable or non-cacheable. If a response is cacheable, then a client cache is given the right to reuse that response data for later, equivalent requests.</a:t>
            </a:r>
          </a:p>
          <a:p>
            <a:r>
              <a:rPr lang="en-US" sz="1100" b="1" u="sng" dirty="0"/>
              <a:t>Uniform interface</a:t>
            </a:r>
            <a:r>
              <a:rPr lang="en-US" sz="1100" u="sng" dirty="0"/>
              <a:t> – By applying the software engineering principle of generality to the component interface, the overall system architecture is simplified and the visibility of interactions is improved. In order to obtain a uniform interface, multiple architectural constraints are needed to guide the behavior of components. REST is defined by four interface constraints: </a:t>
            </a:r>
            <a:r>
              <a:rPr lang="en-US" sz="1100" b="1" u="sng" dirty="0"/>
              <a:t>identification of resources</a:t>
            </a:r>
            <a:r>
              <a:rPr lang="en-US" sz="1100" u="sng" dirty="0"/>
              <a:t>; manipulation of resources through representations; self-descriptive messages; and, hypermedia as the engine of application state.</a:t>
            </a:r>
          </a:p>
          <a:p>
            <a:r>
              <a:rPr lang="en-US" sz="1100" b="1" dirty="0"/>
              <a:t>Layered system</a:t>
            </a:r>
            <a:r>
              <a:rPr lang="en-US" sz="1100" dirty="0"/>
              <a:t> – The layered system style allows an architecture to be composed of hierarchical layers by constraining component behavior such that each component cannot “see” beyond the immediate layer with which they are interacting.</a:t>
            </a:r>
          </a:p>
          <a:p>
            <a:r>
              <a:rPr lang="en-US" sz="1100" b="1" dirty="0"/>
              <a:t>Code on demand (optional)</a:t>
            </a:r>
            <a:r>
              <a:rPr lang="en-US" sz="1100" dirty="0"/>
              <a:t> – REST allows client functionality to be extended by downloading and executing code in the form of applets or scripts. This simplifies clients by reducing the number of features required to be pre-implemented.</a:t>
            </a:r>
          </a:p>
          <a:p>
            <a:endParaRPr lang="en-US" sz="1100" dirty="0"/>
          </a:p>
        </p:txBody>
      </p:sp>
    </p:spTree>
    <p:extLst>
      <p:ext uri="{BB962C8B-B14F-4D97-AF65-F5344CB8AC3E}">
        <p14:creationId xmlns:p14="http://schemas.microsoft.com/office/powerpoint/2010/main" val="1402868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59B240-E8A7-6140-AEA7-974CD0E590CA}"/>
              </a:ext>
            </a:extLst>
          </p:cNvPr>
          <p:cNvSpPr>
            <a:spLocks noGrp="1"/>
          </p:cNvSpPr>
          <p:nvPr>
            <p:ph idx="1"/>
          </p:nvPr>
        </p:nvSpPr>
        <p:spPr/>
        <p:txBody>
          <a:bodyPr/>
          <a:lstStyle/>
          <a:p>
            <a:r>
              <a:rPr lang="en-US" sz="1800" dirty="0"/>
              <a:t>What about all of those principles?</a:t>
            </a:r>
          </a:p>
          <a:p>
            <a:pPr lvl="1"/>
            <a:r>
              <a:rPr lang="en-US" sz="1600" dirty="0"/>
              <a:t>Client/Server</a:t>
            </a:r>
          </a:p>
          <a:p>
            <a:pPr lvl="1"/>
            <a:r>
              <a:rPr lang="en-US" sz="1600" dirty="0"/>
              <a:t>Stateless</a:t>
            </a:r>
          </a:p>
          <a:p>
            <a:pPr lvl="1"/>
            <a:r>
              <a:rPr lang="en-US" sz="1600" dirty="0"/>
              <a:t>Cacheable</a:t>
            </a:r>
          </a:p>
          <a:p>
            <a:pPr lvl="1"/>
            <a:r>
              <a:rPr lang="en-US" sz="1600" dirty="0"/>
              <a:t>Uniform Interface</a:t>
            </a:r>
          </a:p>
          <a:p>
            <a:pPr lvl="1"/>
            <a:r>
              <a:rPr lang="en-US" sz="1600" dirty="0"/>
              <a:t>Layered System</a:t>
            </a:r>
          </a:p>
          <a:p>
            <a:pPr lvl="1"/>
            <a:r>
              <a:rPr lang="en-US" sz="1600" dirty="0"/>
              <a:t>Code on demand</a:t>
            </a:r>
          </a:p>
          <a:p>
            <a:r>
              <a:rPr lang="en-US" sz="1800" dirty="0"/>
              <a:t>Some of these principles</a:t>
            </a:r>
          </a:p>
          <a:p>
            <a:pPr lvl="1"/>
            <a:r>
              <a:rPr lang="en-US" sz="1600" dirty="0"/>
              <a:t>Are simple and obvious.</a:t>
            </a:r>
          </a:p>
          <a:p>
            <a:pPr lvl="1"/>
            <a:r>
              <a:rPr lang="en-US" sz="1600" dirty="0"/>
              <a:t>Are subtle and have major implications.</a:t>
            </a:r>
          </a:p>
          <a:p>
            <a:pPr lvl="1"/>
            <a:r>
              <a:rPr lang="en-US" sz="1600" dirty="0"/>
              <a:t>Stateless can be baffling, but we will cover later.</a:t>
            </a:r>
            <a:endParaRPr lang="en-US" sz="1800" dirty="0"/>
          </a:p>
          <a:p>
            <a:r>
              <a:rPr lang="en-US" sz="1800" dirty="0"/>
              <a:t>We will go into the principles in later lectures, ... but first linked resources ... ...</a:t>
            </a:r>
          </a:p>
        </p:txBody>
      </p:sp>
      <p:sp>
        <p:nvSpPr>
          <p:cNvPr id="3" name="Title 2">
            <a:extLst>
              <a:ext uri="{FF2B5EF4-FFF2-40B4-BE49-F238E27FC236}">
                <a16:creationId xmlns:a16="http://schemas.microsoft.com/office/drawing/2014/main" id="{D4EE83DA-4D77-394A-8F86-54EA2AB242C5}"/>
              </a:ext>
            </a:extLst>
          </p:cNvPr>
          <p:cNvSpPr>
            <a:spLocks noGrp="1"/>
          </p:cNvSpPr>
          <p:nvPr>
            <p:ph type="title"/>
          </p:nvPr>
        </p:nvSpPr>
        <p:spPr/>
        <p:txBody>
          <a:bodyPr/>
          <a:lstStyle/>
          <a:p>
            <a:r>
              <a:rPr lang="en-US" dirty="0"/>
              <a:t>REST Principles</a:t>
            </a:r>
          </a:p>
        </p:txBody>
      </p:sp>
    </p:spTree>
    <p:extLst>
      <p:ext uri="{BB962C8B-B14F-4D97-AF65-F5344CB8AC3E}">
        <p14:creationId xmlns:p14="http://schemas.microsoft.com/office/powerpoint/2010/main" val="3561210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A7511C0-4C7C-094F-AD04-CD7218B6D54A}"/>
              </a:ext>
            </a:extLst>
          </p:cNvPr>
          <p:cNvSpPr>
            <a:spLocks noGrp="1"/>
          </p:cNvSpPr>
          <p:nvPr>
            <p:ph idx="1"/>
          </p:nvPr>
        </p:nvSpPr>
        <p:spPr>
          <a:xfrm>
            <a:off x="76200" y="505878"/>
            <a:ext cx="8666629" cy="4038600"/>
          </a:xfrm>
        </p:spPr>
        <p:txBody>
          <a:bodyPr/>
          <a:lstStyle/>
          <a:p>
            <a:pPr marL="0" indent="0">
              <a:buNone/>
            </a:pPr>
            <a:r>
              <a:rPr lang="en-US" sz="1400" b="1" dirty="0"/>
              <a:t>Resources are an abstraction. The microservice maps to create things and actions.</a:t>
            </a:r>
          </a:p>
          <a:p>
            <a:pPr marL="0" indent="0">
              <a:buNone/>
            </a:pPr>
            <a:r>
              <a:rPr lang="en-US" sz="1100" dirty="0"/>
              <a:t>“</a:t>
            </a:r>
            <a:r>
              <a:rPr lang="en-US" sz="1400" dirty="0"/>
              <a:t>A resource-oriented API is generally modeled as a resource hierarchy, where each node is either a </a:t>
            </a:r>
            <a:r>
              <a:rPr lang="en-US" sz="1400" i="1" dirty="0"/>
              <a:t>simple resource</a:t>
            </a:r>
            <a:r>
              <a:rPr lang="en-US" sz="1400" dirty="0"/>
              <a:t> or a </a:t>
            </a:r>
            <a:r>
              <a:rPr lang="en-US" sz="1400" i="1" dirty="0"/>
              <a:t>collection resource</a:t>
            </a:r>
            <a:r>
              <a:rPr lang="en-US" sz="1400" dirty="0"/>
              <a:t>. For convenience, they are often called a resource and a collection, respectively.</a:t>
            </a:r>
          </a:p>
          <a:p>
            <a:r>
              <a:rPr lang="en-US" sz="1400" dirty="0"/>
              <a:t>A collection contains a list of resources of </a:t>
            </a:r>
            <a:r>
              <a:rPr lang="en-US" sz="1400" b="1" dirty="0"/>
              <a:t>the same type</a:t>
            </a:r>
            <a:r>
              <a:rPr lang="en-US" sz="1400" dirty="0"/>
              <a:t>. For example, a user has a collection of contacts.</a:t>
            </a:r>
          </a:p>
          <a:p>
            <a:r>
              <a:rPr lang="en-US" sz="1400" dirty="0"/>
              <a:t>A resource has some state and zero or more sub-resources. Each sub-resource can be either a simple resource or a collection resource.</a:t>
            </a:r>
          </a:p>
          <a:p>
            <a:pPr marL="0" indent="0">
              <a:buNone/>
            </a:pPr>
            <a:r>
              <a:rPr lang="en-US" sz="1400" dirty="0"/>
              <a:t>For example, Gmail API has a collection of users, each user has a collection of messages, a collection of threads, a collection of labels, a profile resource, and several setting resources.</a:t>
            </a:r>
          </a:p>
          <a:p>
            <a:pPr marL="0" indent="0">
              <a:buNone/>
            </a:pPr>
            <a:r>
              <a:rPr lang="en-US" sz="1400" dirty="0"/>
              <a:t>While there is some conceptual alignment between storage</a:t>
            </a:r>
            <a:br>
              <a:rPr lang="en-US" sz="1400" dirty="0"/>
            </a:br>
            <a:r>
              <a:rPr lang="en-US" sz="1400" dirty="0"/>
              <a:t>systems and REST APIs, a service with a resource-oriented </a:t>
            </a:r>
            <a:br>
              <a:rPr lang="en-US" sz="1400" dirty="0"/>
            </a:br>
            <a:r>
              <a:rPr lang="en-US" sz="1400" dirty="0"/>
              <a:t>API is not necessarily a database, and has enormous flexibility </a:t>
            </a:r>
            <a:br>
              <a:rPr lang="en-US" sz="1400" dirty="0"/>
            </a:br>
            <a:r>
              <a:rPr lang="en-US" sz="1400" dirty="0"/>
              <a:t>in how it interprets resources and methods. </a:t>
            </a:r>
            <a:r>
              <a:rPr lang="en-US" sz="1400" dirty="0">
                <a:highlight>
                  <a:srgbClr val="FFFF00"/>
                </a:highlight>
              </a:rPr>
              <a:t>For example, </a:t>
            </a:r>
            <a:br>
              <a:rPr lang="en-US" sz="1400" dirty="0">
                <a:highlight>
                  <a:srgbClr val="FFFF00"/>
                </a:highlight>
              </a:rPr>
            </a:br>
            <a:r>
              <a:rPr lang="en-US" sz="1400" dirty="0">
                <a:highlight>
                  <a:srgbClr val="FFFF00"/>
                </a:highlight>
              </a:rPr>
              <a:t>creating a calendar event (resource) may create additional </a:t>
            </a:r>
            <a:br>
              <a:rPr lang="en-US" sz="1400" dirty="0">
                <a:highlight>
                  <a:srgbClr val="FFFF00"/>
                </a:highlight>
              </a:rPr>
            </a:br>
            <a:r>
              <a:rPr lang="en-US" sz="1400" dirty="0">
                <a:highlight>
                  <a:srgbClr val="FFFF00"/>
                </a:highlight>
              </a:rPr>
              <a:t>events for attendees, send email invitations to attendees, </a:t>
            </a:r>
            <a:br>
              <a:rPr lang="en-US" sz="1400" dirty="0">
                <a:highlight>
                  <a:srgbClr val="FFFF00"/>
                </a:highlight>
              </a:rPr>
            </a:br>
            <a:r>
              <a:rPr lang="en-US" sz="1400" dirty="0">
                <a:highlight>
                  <a:srgbClr val="FFFF00"/>
                </a:highlight>
              </a:rPr>
              <a:t>reserve conference rooms, and update video </a:t>
            </a:r>
            <a:br>
              <a:rPr lang="en-US" sz="1400" dirty="0">
                <a:highlight>
                  <a:srgbClr val="FFFF00"/>
                </a:highlight>
              </a:rPr>
            </a:br>
            <a:r>
              <a:rPr lang="en-US" sz="1400" dirty="0">
                <a:highlight>
                  <a:srgbClr val="FFFF00"/>
                </a:highlight>
              </a:rPr>
              <a:t>conference schedules.  (Emphasis added)</a:t>
            </a:r>
            <a:br>
              <a:rPr lang="en-US" sz="1400" dirty="0"/>
            </a:br>
            <a:r>
              <a:rPr lang="en-US" sz="1400" dirty="0"/>
              <a:t>(</a:t>
            </a:r>
            <a:r>
              <a:rPr lang="en-US" sz="1400" dirty="0">
                <a:hlinkClick r:id="rId2"/>
              </a:rPr>
              <a:t>https://cloud.google.com/apis/design/resources#resources</a:t>
            </a:r>
            <a:r>
              <a:rPr lang="en-US" sz="1400" dirty="0"/>
              <a:t>)</a:t>
            </a:r>
          </a:p>
          <a:p>
            <a:pPr marL="0" indent="0">
              <a:buNone/>
            </a:pPr>
            <a:br>
              <a:rPr lang="en-US" sz="1100" dirty="0"/>
            </a:br>
            <a:endParaRPr lang="en-US" sz="1100" dirty="0"/>
          </a:p>
        </p:txBody>
      </p:sp>
      <p:sp>
        <p:nvSpPr>
          <p:cNvPr id="3" name="Title 2">
            <a:extLst>
              <a:ext uri="{FF2B5EF4-FFF2-40B4-BE49-F238E27FC236}">
                <a16:creationId xmlns:a16="http://schemas.microsoft.com/office/drawing/2014/main" id="{BC316474-3A67-EF4B-B0BF-EA8B96995562}"/>
              </a:ext>
            </a:extLst>
          </p:cNvPr>
          <p:cNvSpPr>
            <a:spLocks noGrp="1"/>
          </p:cNvSpPr>
          <p:nvPr>
            <p:ph type="title"/>
          </p:nvPr>
        </p:nvSpPr>
        <p:spPr/>
        <p:txBody>
          <a:bodyPr/>
          <a:lstStyle/>
          <a:p>
            <a:r>
              <a:rPr lang="en-US" dirty="0"/>
              <a:t>Resources</a:t>
            </a:r>
          </a:p>
        </p:txBody>
      </p:sp>
      <p:pic>
        <p:nvPicPr>
          <p:cNvPr id="4" name="Picture 3">
            <a:extLst>
              <a:ext uri="{FF2B5EF4-FFF2-40B4-BE49-F238E27FC236}">
                <a16:creationId xmlns:a16="http://schemas.microsoft.com/office/drawing/2014/main" id="{878DB981-655C-8545-8216-DC51DB1BCBC0}"/>
              </a:ext>
            </a:extLst>
          </p:cNvPr>
          <p:cNvPicPr>
            <a:picLocks noChangeAspect="1"/>
          </p:cNvPicPr>
          <p:nvPr/>
        </p:nvPicPr>
        <p:blipFill>
          <a:blip r:embed="rId3"/>
          <a:stretch>
            <a:fillRect/>
          </a:stretch>
        </p:blipFill>
        <p:spPr>
          <a:xfrm>
            <a:off x="4651440" y="2493317"/>
            <a:ext cx="4303588" cy="1911034"/>
          </a:xfrm>
          <a:prstGeom prst="rect">
            <a:avLst/>
          </a:prstGeom>
        </p:spPr>
      </p:pic>
      <p:sp>
        <p:nvSpPr>
          <p:cNvPr id="5" name="Rectangle 4">
            <a:extLst>
              <a:ext uri="{FF2B5EF4-FFF2-40B4-BE49-F238E27FC236}">
                <a16:creationId xmlns:a16="http://schemas.microsoft.com/office/drawing/2014/main" id="{A1B4D89E-C602-C649-879F-0D2684572068}"/>
              </a:ext>
            </a:extLst>
          </p:cNvPr>
          <p:cNvSpPr/>
          <p:nvPr/>
        </p:nvSpPr>
        <p:spPr>
          <a:xfrm>
            <a:off x="4953000" y="4413673"/>
            <a:ext cx="3962400" cy="261610"/>
          </a:xfrm>
          <a:prstGeom prst="rect">
            <a:avLst/>
          </a:prstGeom>
        </p:spPr>
        <p:txBody>
          <a:bodyPr wrap="square">
            <a:spAutoFit/>
          </a:bodyPr>
          <a:lstStyle/>
          <a:p>
            <a:r>
              <a:rPr lang="en-US" sz="1100" dirty="0">
                <a:hlinkClick r:id="rId4"/>
              </a:rPr>
              <a:t>https://restful-api-design.readthedocs.io/en/latest/resources.html</a:t>
            </a:r>
            <a:r>
              <a:rPr lang="en-US" sz="1100" dirty="0"/>
              <a:t> </a:t>
            </a:r>
          </a:p>
        </p:txBody>
      </p:sp>
    </p:spTree>
    <p:extLst>
      <p:ext uri="{BB962C8B-B14F-4D97-AF65-F5344CB8AC3E}">
        <p14:creationId xmlns:p14="http://schemas.microsoft.com/office/powerpoint/2010/main" val="2846806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256EC0-FAE8-BC43-A1E7-83876314FBF4}"/>
              </a:ext>
            </a:extLst>
          </p:cNvPr>
          <p:cNvSpPr>
            <a:spLocks noGrp="1"/>
          </p:cNvSpPr>
          <p:nvPr>
            <p:ph idx="1"/>
          </p:nvPr>
        </p:nvSpPr>
        <p:spPr/>
        <p:txBody>
          <a:bodyPr/>
          <a:lstStyle/>
          <a:p>
            <a:r>
              <a:rPr lang="en-US" sz="1800" dirty="0"/>
              <a:t>When writing applications, we are used to writing functions or methods:</a:t>
            </a:r>
          </a:p>
          <a:p>
            <a:pPr lvl="1"/>
            <a:r>
              <a:rPr lang="en-US" sz="1600" dirty="0" err="1"/>
              <a:t>openAccount</a:t>
            </a:r>
            <a:r>
              <a:rPr lang="en-US" sz="1600" dirty="0"/>
              <a:t>(</a:t>
            </a:r>
            <a:r>
              <a:rPr lang="en-US" sz="1600" dirty="0" err="1"/>
              <a:t>last_name</a:t>
            </a:r>
            <a:r>
              <a:rPr lang="en-US" sz="1600" dirty="0"/>
              <a:t>, </a:t>
            </a:r>
            <a:r>
              <a:rPr lang="en-US" sz="1600" dirty="0" err="1"/>
              <a:t>first_name</a:t>
            </a:r>
            <a:r>
              <a:rPr lang="en-US" sz="1600" dirty="0"/>
              <a:t>, </a:t>
            </a:r>
            <a:r>
              <a:rPr lang="en-US" sz="1600" dirty="0" err="1"/>
              <a:t>tax_payer_id</a:t>
            </a:r>
            <a:r>
              <a:rPr lang="en-US" sz="1600" dirty="0"/>
              <a:t>)</a:t>
            </a:r>
          </a:p>
          <a:p>
            <a:pPr lvl="1"/>
            <a:r>
              <a:rPr lang="en-US" sz="1600" dirty="0" err="1"/>
              <a:t>account.deposit</a:t>
            </a:r>
            <a:r>
              <a:rPr lang="en-US" sz="1600" dirty="0"/>
              <a:t>(</a:t>
            </a:r>
            <a:r>
              <a:rPr lang="en-US" sz="1600" dirty="0" err="1"/>
              <a:t>deposit_amount</a:t>
            </a:r>
            <a:r>
              <a:rPr lang="en-US" sz="1600" dirty="0"/>
              <a:t>)</a:t>
            </a:r>
          </a:p>
          <a:p>
            <a:pPr lvl="1"/>
            <a:r>
              <a:rPr lang="en-US" sz="1600" dirty="0" err="1"/>
              <a:t>account.close</a:t>
            </a:r>
            <a:r>
              <a:rPr lang="en-US" sz="1600" dirty="0"/>
              <a:t>()</a:t>
            </a:r>
          </a:p>
          <a:p>
            <a:pPr marL="457200" lvl="1" indent="0">
              <a:buNone/>
            </a:pPr>
            <a:r>
              <a:rPr lang="en-US" sz="1600" dirty="0"/>
              <a:t>We can create and implement whatever functions we need.</a:t>
            </a:r>
          </a:p>
          <a:p>
            <a:r>
              <a:rPr lang="en-US" sz="1800" dirty="0"/>
              <a:t>REST only allows four methods:</a:t>
            </a:r>
          </a:p>
          <a:p>
            <a:pPr lvl="1"/>
            <a:r>
              <a:rPr lang="en-US" sz="1600" dirty="0"/>
              <a:t>POST: Create a resource</a:t>
            </a:r>
          </a:p>
          <a:p>
            <a:pPr lvl="1"/>
            <a:r>
              <a:rPr lang="en-US" sz="1600" dirty="0"/>
              <a:t>GET: Retrieve a resource</a:t>
            </a:r>
          </a:p>
          <a:p>
            <a:pPr lvl="1"/>
            <a:r>
              <a:rPr lang="en-US" sz="1600" dirty="0"/>
              <a:t>PUT: Update a resource</a:t>
            </a:r>
          </a:p>
          <a:p>
            <a:pPr lvl="1"/>
            <a:r>
              <a:rPr lang="en-US" sz="1600" dirty="0"/>
              <a:t>DELETE: Delete a resource</a:t>
            </a:r>
          </a:p>
          <a:p>
            <a:pPr marL="457200" lvl="1" indent="0">
              <a:buNone/>
            </a:pPr>
            <a:r>
              <a:rPr lang="en-US" sz="1600" dirty="0"/>
              <a:t>That’s it. That’s all you get.</a:t>
            </a:r>
          </a:p>
          <a:p>
            <a:pPr indent="-285750"/>
            <a:r>
              <a:rPr lang="en-US" sz="1800" dirty="0">
                <a:solidFill>
                  <a:srgbClr val="252525"/>
                </a:solidFill>
              </a:rPr>
              <a:t>A REST client needs no prior knowledge about how to interact with any particular application or server beyond a generic understanding of hypermedia.</a:t>
            </a:r>
            <a:endParaRPr lang="en-US" sz="1800" dirty="0"/>
          </a:p>
        </p:txBody>
      </p:sp>
      <p:sp>
        <p:nvSpPr>
          <p:cNvPr id="3" name="Title 2">
            <a:extLst>
              <a:ext uri="{FF2B5EF4-FFF2-40B4-BE49-F238E27FC236}">
                <a16:creationId xmlns:a16="http://schemas.microsoft.com/office/drawing/2014/main" id="{FDB8E604-7C76-7D45-81D0-B6B6FF66E37F}"/>
              </a:ext>
            </a:extLst>
          </p:cNvPr>
          <p:cNvSpPr>
            <a:spLocks noGrp="1"/>
          </p:cNvSpPr>
          <p:nvPr>
            <p:ph type="title"/>
          </p:nvPr>
        </p:nvSpPr>
        <p:spPr/>
        <p:txBody>
          <a:bodyPr/>
          <a:lstStyle/>
          <a:p>
            <a:r>
              <a:rPr lang="en-US" dirty="0"/>
              <a:t>REST – Resource Oriented</a:t>
            </a:r>
          </a:p>
        </p:txBody>
      </p:sp>
      <p:sp>
        <p:nvSpPr>
          <p:cNvPr id="4" name="Rectangle 3">
            <a:extLst>
              <a:ext uri="{FF2B5EF4-FFF2-40B4-BE49-F238E27FC236}">
                <a16:creationId xmlns:a16="http://schemas.microsoft.com/office/drawing/2014/main" id="{76440C34-93A6-BB46-9E23-141D30F7ABF5}"/>
              </a:ext>
            </a:extLst>
          </p:cNvPr>
          <p:cNvSpPr/>
          <p:nvPr/>
        </p:nvSpPr>
        <p:spPr>
          <a:xfrm>
            <a:off x="4191000" y="2343150"/>
            <a:ext cx="4572000" cy="1384995"/>
          </a:xfrm>
          <a:prstGeom prst="rect">
            <a:avLst/>
          </a:prstGeom>
        </p:spPr>
        <p:txBody>
          <a:bodyPr>
            <a:spAutoFit/>
          </a:bodyPr>
          <a:lstStyle/>
          <a:p>
            <a:r>
              <a:rPr lang="en-US" sz="1400" dirty="0">
                <a:solidFill>
                  <a:srgbClr val="202124"/>
                </a:solidFill>
                <a:latin typeface="Roboto" panose="020F0502020204030204" pitchFamily="34" charset="0"/>
              </a:rPr>
              <a:t>“The key characteristic of a resource-oriented API is that it emphasizes resources (data model) over the methods performed on the resources (functionality). A typical resource-oriented API exposes a large number of resources with a small number of methods.”</a:t>
            </a:r>
            <a:br>
              <a:rPr lang="en-US" sz="1400" dirty="0">
                <a:solidFill>
                  <a:srgbClr val="202124"/>
                </a:solidFill>
                <a:latin typeface="Roboto" panose="020F0502020204030204" pitchFamily="34" charset="0"/>
              </a:rPr>
            </a:br>
            <a:r>
              <a:rPr lang="en-US" sz="1200" dirty="0">
                <a:solidFill>
                  <a:srgbClr val="202124"/>
                </a:solidFill>
                <a:latin typeface="Roboto" panose="020F0502020204030204" pitchFamily="34" charset="0"/>
              </a:rPr>
              <a:t>(</a:t>
            </a:r>
            <a:r>
              <a:rPr lang="en-US" sz="1200" dirty="0">
                <a:solidFill>
                  <a:srgbClr val="202124"/>
                </a:solidFill>
                <a:latin typeface="Roboto" panose="020F0502020204030204" pitchFamily="34" charset="0"/>
                <a:hlinkClick r:id="rId2"/>
              </a:rPr>
              <a:t>https://cloud.google.com/apis/design/resources</a:t>
            </a:r>
            <a:r>
              <a:rPr lang="en-US" sz="1200" dirty="0">
                <a:solidFill>
                  <a:srgbClr val="202124"/>
                </a:solidFill>
                <a:latin typeface="Roboto" panose="020F0502020204030204" pitchFamily="34" charset="0"/>
              </a:rPr>
              <a:t>)</a:t>
            </a:r>
            <a:endParaRPr lang="en-US" sz="1400" dirty="0"/>
          </a:p>
        </p:txBody>
      </p:sp>
    </p:spTree>
    <p:extLst>
      <p:ext uri="{BB962C8B-B14F-4D97-AF65-F5344CB8AC3E}">
        <p14:creationId xmlns:p14="http://schemas.microsoft.com/office/powerpoint/2010/main" val="3345966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818605" y="996363"/>
            <a:ext cx="7480663" cy="3456031"/>
          </a:xfrm>
          <a:prstGeom prst="rect">
            <a:avLst/>
          </a:prstGeom>
        </p:spPr>
      </p:pic>
      <p:pic>
        <p:nvPicPr>
          <p:cNvPr id="4" name="Picture 3"/>
          <p:cNvPicPr>
            <a:picLocks noChangeAspect="1"/>
          </p:cNvPicPr>
          <p:nvPr/>
        </p:nvPicPr>
        <p:blipFill>
          <a:blip r:embed="rId3"/>
          <a:stretch>
            <a:fillRect/>
          </a:stretch>
        </p:blipFill>
        <p:spPr>
          <a:xfrm>
            <a:off x="3754149" y="3123694"/>
            <a:ext cx="644434" cy="562791"/>
          </a:xfrm>
          <a:prstGeom prst="rect">
            <a:avLst/>
          </a:prstGeom>
        </p:spPr>
      </p:pic>
      <p:sp>
        <p:nvSpPr>
          <p:cNvPr id="5" name="TextBox 4"/>
          <p:cNvSpPr txBox="1"/>
          <p:nvPr/>
        </p:nvSpPr>
        <p:spPr>
          <a:xfrm>
            <a:off x="4850672" y="3671412"/>
            <a:ext cx="3503023" cy="914400"/>
          </a:xfrm>
          <a:prstGeom prst="rect">
            <a:avLst/>
          </a:prstGeom>
          <a:noFill/>
        </p:spPr>
        <p:txBody>
          <a:bodyPr wrap="none" rtlCol="0">
            <a:noAutofit/>
          </a:bodyPr>
          <a:lstStyle/>
          <a:p>
            <a:pPr>
              <a:lnSpc>
                <a:spcPct val="90000"/>
              </a:lnSpc>
              <a:spcBef>
                <a:spcPts val="600"/>
              </a:spcBef>
              <a:spcAft>
                <a:spcPts val="0"/>
              </a:spcAft>
              <a:buClr>
                <a:schemeClr val="tx1"/>
              </a:buClr>
            </a:pPr>
            <a:r>
              <a:rPr lang="en-US" sz="1600" dirty="0">
                <a:latin typeface="+mn-lt"/>
              </a:rPr>
              <a:t>Web media (content) type, e.g.</a:t>
            </a:r>
          </a:p>
          <a:p>
            <a:pPr marL="342900" indent="-342900">
              <a:lnSpc>
                <a:spcPct val="90000"/>
              </a:lnSpc>
              <a:spcBef>
                <a:spcPts val="600"/>
              </a:spcBef>
              <a:spcAft>
                <a:spcPts val="0"/>
              </a:spcAft>
              <a:buClr>
                <a:schemeClr val="tx1"/>
              </a:buClr>
              <a:buFont typeface="Arial" charset="0"/>
              <a:buChar char="•"/>
            </a:pPr>
            <a:r>
              <a:rPr lang="en-US" sz="1600" dirty="0">
                <a:latin typeface="+mn-lt"/>
              </a:rPr>
              <a:t>text/html</a:t>
            </a:r>
          </a:p>
          <a:p>
            <a:pPr marL="342900" indent="-342900">
              <a:lnSpc>
                <a:spcPct val="90000"/>
              </a:lnSpc>
              <a:spcBef>
                <a:spcPts val="600"/>
              </a:spcBef>
              <a:spcAft>
                <a:spcPts val="0"/>
              </a:spcAft>
              <a:buClr>
                <a:schemeClr val="tx1"/>
              </a:buClr>
              <a:buFont typeface="Arial" charset="0"/>
              <a:buChar char="•"/>
            </a:pPr>
            <a:r>
              <a:rPr lang="en-US" sz="1600" dirty="0">
                <a:latin typeface="+mn-lt"/>
              </a:rPr>
              <a:t>application/</a:t>
            </a:r>
            <a:r>
              <a:rPr lang="en-US" sz="1600" dirty="0" err="1">
                <a:latin typeface="+mn-lt"/>
              </a:rPr>
              <a:t>json</a:t>
            </a:r>
            <a:endParaRPr lang="en-US" sz="1600" dirty="0">
              <a:latin typeface="+mn-lt"/>
            </a:endParaRPr>
          </a:p>
        </p:txBody>
      </p:sp>
      <p:pic>
        <p:nvPicPr>
          <p:cNvPr id="6" name="Picture 5"/>
          <p:cNvPicPr>
            <a:picLocks noChangeAspect="1"/>
          </p:cNvPicPr>
          <p:nvPr/>
        </p:nvPicPr>
        <p:blipFill>
          <a:blip r:embed="rId4"/>
          <a:stretch>
            <a:fillRect/>
          </a:stretch>
        </p:blipFill>
        <p:spPr>
          <a:xfrm>
            <a:off x="102568" y="996363"/>
            <a:ext cx="3791252" cy="874123"/>
          </a:xfrm>
          <a:prstGeom prst="rect">
            <a:avLst/>
          </a:prstGeom>
        </p:spPr>
      </p:pic>
      <p:sp>
        <p:nvSpPr>
          <p:cNvPr id="7" name="TextBox 6"/>
          <p:cNvSpPr txBox="1"/>
          <p:nvPr/>
        </p:nvSpPr>
        <p:spPr>
          <a:xfrm>
            <a:off x="228600" y="588775"/>
            <a:ext cx="914400" cy="914400"/>
          </a:xfrm>
          <a:prstGeom prst="rect">
            <a:avLst/>
          </a:prstGeom>
          <a:noFill/>
        </p:spPr>
        <p:txBody>
          <a:bodyPr wrap="none" rtlCol="0">
            <a:noAutofit/>
          </a:bodyPr>
          <a:lstStyle/>
          <a:p>
            <a:pPr>
              <a:lnSpc>
                <a:spcPct val="90000"/>
              </a:lnSpc>
              <a:spcBef>
                <a:spcPts val="600"/>
              </a:spcBef>
              <a:spcAft>
                <a:spcPts val="0"/>
              </a:spcAft>
              <a:buClr>
                <a:schemeClr val="bg1"/>
              </a:buClr>
            </a:pPr>
            <a:r>
              <a:rPr lang="en-US" sz="1800" dirty="0">
                <a:latin typeface="+mn-lt"/>
              </a:rPr>
              <a:t>Accept type in headers.</a:t>
            </a:r>
          </a:p>
          <a:p>
            <a:pPr marL="342900" indent="-342900">
              <a:lnSpc>
                <a:spcPct val="90000"/>
              </a:lnSpc>
              <a:spcBef>
                <a:spcPts val="600"/>
              </a:spcBef>
              <a:spcAft>
                <a:spcPts val="0"/>
              </a:spcAft>
              <a:buClr>
                <a:schemeClr val="bg1"/>
              </a:buClr>
              <a:buFont typeface="Arial" charset="0"/>
              <a:buChar char="•"/>
            </a:pPr>
            <a:endParaRPr lang="en-US" sz="1800" dirty="0">
              <a:latin typeface="+mn-lt"/>
            </a:endParaRPr>
          </a:p>
        </p:txBody>
      </p:sp>
      <p:sp>
        <p:nvSpPr>
          <p:cNvPr id="8" name="Left Brace 7"/>
          <p:cNvSpPr/>
          <p:nvPr/>
        </p:nvSpPr>
        <p:spPr>
          <a:xfrm rot="5400000">
            <a:off x="4130433" y="1180346"/>
            <a:ext cx="438994" cy="1915886"/>
          </a:xfrm>
          <a:prstGeom prst="leftBrace">
            <a:avLst>
              <a:gd name="adj1" fmla="val 8333"/>
              <a:gd name="adj2" fmla="val 49918"/>
            </a:avLst>
          </a:prstGeom>
          <a:ln w="28575">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4850672" y="470172"/>
            <a:ext cx="4199043" cy="914400"/>
          </a:xfrm>
          <a:prstGeom prst="rect">
            <a:avLst/>
          </a:prstGeom>
          <a:noFill/>
        </p:spPr>
        <p:txBody>
          <a:bodyPr wrap="none" rtlCol="0">
            <a:noAutofit/>
          </a:bodyPr>
          <a:lstStyle/>
          <a:p>
            <a:pPr marL="171450" indent="-171450">
              <a:lnSpc>
                <a:spcPct val="90000"/>
              </a:lnSpc>
              <a:spcBef>
                <a:spcPts val="600"/>
              </a:spcBef>
              <a:spcAft>
                <a:spcPts val="0"/>
              </a:spcAft>
              <a:buClr>
                <a:schemeClr val="tx1"/>
              </a:buClr>
              <a:buFont typeface="Arial" panose="020B0604020202020204" pitchFamily="34" charset="0"/>
              <a:buChar char="•"/>
            </a:pPr>
            <a:r>
              <a:rPr lang="en-US" sz="1200" dirty="0">
                <a:latin typeface="+mn-lt"/>
              </a:rPr>
              <a:t>Relative URL identifies “resource” on the server. </a:t>
            </a:r>
          </a:p>
          <a:p>
            <a:pPr marL="171450" indent="-171450">
              <a:lnSpc>
                <a:spcPct val="90000"/>
              </a:lnSpc>
              <a:spcBef>
                <a:spcPts val="600"/>
              </a:spcBef>
              <a:spcAft>
                <a:spcPts val="0"/>
              </a:spcAft>
              <a:buClr>
                <a:schemeClr val="tx1"/>
              </a:buClr>
              <a:buFont typeface="Arial" panose="020B0604020202020204" pitchFamily="34" charset="0"/>
              <a:buChar char="•"/>
            </a:pPr>
            <a:r>
              <a:rPr lang="en-US" sz="1200" dirty="0">
                <a:latin typeface="+mn-lt"/>
              </a:rPr>
              <a:t>Server implementation maps abstract resource to tangible</a:t>
            </a:r>
            <a:br>
              <a:rPr lang="en-US" sz="1200" dirty="0">
                <a:latin typeface="+mn-lt"/>
              </a:rPr>
            </a:br>
            <a:r>
              <a:rPr lang="en-US" sz="1200" dirty="0">
                <a:latin typeface="+mn-lt"/>
              </a:rPr>
              <a:t>“thing,” file, DB row, </a:t>
            </a:r>
            <a:r>
              <a:rPr lang="mr-IN" sz="1200" dirty="0">
                <a:latin typeface="+mn-lt"/>
              </a:rPr>
              <a:t>…</a:t>
            </a:r>
            <a:r>
              <a:rPr lang="en-US" sz="1200" dirty="0">
                <a:latin typeface="+mn-lt"/>
              </a:rPr>
              <a:t> and any application logic.</a:t>
            </a:r>
          </a:p>
        </p:txBody>
      </p:sp>
      <p:cxnSp>
        <p:nvCxnSpPr>
          <p:cNvPr id="11" name="Straight Arrow Connector 10"/>
          <p:cNvCxnSpPr>
            <a:cxnSpLocks/>
          </p:cNvCxnSpPr>
          <p:nvPr/>
        </p:nvCxnSpPr>
        <p:spPr>
          <a:xfrm flipH="1">
            <a:off x="4345578" y="1200150"/>
            <a:ext cx="1712743" cy="718642"/>
          </a:xfrm>
          <a:prstGeom prst="straightConnector1">
            <a:avLst/>
          </a:prstGeom>
          <a:ln w="28575">
            <a:solidFill>
              <a:srgbClr val="0070C0"/>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5351416" y="2185627"/>
            <a:ext cx="400594" cy="172159"/>
          </a:xfrm>
          <a:prstGeom prst="straightConnector1">
            <a:avLst/>
          </a:prstGeom>
          <a:ln w="28575">
            <a:solidFill>
              <a:srgbClr val="0070C0"/>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6211389" y="1826563"/>
            <a:ext cx="574766" cy="452846"/>
          </a:xfrm>
          <a:prstGeom prst="straightConnector1">
            <a:avLst/>
          </a:prstGeom>
          <a:ln w="28575">
            <a:solidFill>
              <a:srgbClr val="0070C0"/>
            </a:solidFill>
            <a:prstDash val="sysDot"/>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8157" y="3082834"/>
            <a:ext cx="914400" cy="914400"/>
          </a:xfrm>
          <a:prstGeom prst="rect">
            <a:avLst/>
          </a:prstGeom>
          <a:noFill/>
        </p:spPr>
        <p:txBody>
          <a:bodyPr wrap="none" rtlCol="0">
            <a:noAutofit/>
          </a:bodyPr>
          <a:lstStyle/>
          <a:p>
            <a:pPr marL="285750" indent="-285750">
              <a:lnSpc>
                <a:spcPct val="90000"/>
              </a:lnSpc>
              <a:spcBef>
                <a:spcPts val="600"/>
              </a:spcBef>
              <a:spcAft>
                <a:spcPts val="0"/>
              </a:spcAft>
              <a:buClr>
                <a:schemeClr val="bg1"/>
              </a:buClr>
              <a:buFont typeface="Arial" panose="020B0604020202020204" pitchFamily="34" charset="0"/>
              <a:buChar char="•"/>
            </a:pPr>
            <a:r>
              <a:rPr lang="en-US" sz="1400" dirty="0">
                <a:latin typeface="+mn-lt"/>
              </a:rPr>
              <a:t>Client may be</a:t>
            </a:r>
          </a:p>
          <a:p>
            <a:pPr marL="285750" indent="-285750">
              <a:lnSpc>
                <a:spcPct val="90000"/>
              </a:lnSpc>
              <a:spcBef>
                <a:spcPts val="600"/>
              </a:spcBef>
              <a:spcAft>
                <a:spcPts val="0"/>
              </a:spcAft>
              <a:buClr>
                <a:schemeClr val="bg1"/>
              </a:buClr>
              <a:buFont typeface="Arial" panose="020B0604020202020204" pitchFamily="34" charset="0"/>
              <a:buChar char="•"/>
            </a:pPr>
            <a:r>
              <a:rPr lang="en-US" sz="1400" dirty="0">
                <a:latin typeface="+mn-lt"/>
              </a:rPr>
              <a:t>Browser</a:t>
            </a:r>
          </a:p>
          <a:p>
            <a:pPr marL="285750" indent="-285750">
              <a:lnSpc>
                <a:spcPct val="90000"/>
              </a:lnSpc>
              <a:spcBef>
                <a:spcPts val="600"/>
              </a:spcBef>
              <a:spcAft>
                <a:spcPts val="0"/>
              </a:spcAft>
              <a:buClr>
                <a:schemeClr val="bg1"/>
              </a:buClr>
              <a:buFont typeface="Arial" panose="020B0604020202020204" pitchFamily="34" charset="0"/>
              <a:buChar char="•"/>
            </a:pPr>
            <a:r>
              <a:rPr lang="en-US" sz="1400" dirty="0">
                <a:latin typeface="+mn-lt"/>
              </a:rPr>
              <a:t>Mobile device</a:t>
            </a:r>
          </a:p>
          <a:p>
            <a:pPr marL="285750" indent="-285750">
              <a:lnSpc>
                <a:spcPct val="90000"/>
              </a:lnSpc>
              <a:spcBef>
                <a:spcPts val="600"/>
              </a:spcBef>
              <a:spcAft>
                <a:spcPts val="0"/>
              </a:spcAft>
              <a:buClr>
                <a:schemeClr val="bg1"/>
              </a:buClr>
              <a:buFont typeface="Arial" panose="020B0604020202020204" pitchFamily="34" charset="0"/>
              <a:buChar char="•"/>
            </a:pPr>
            <a:r>
              <a:rPr lang="en-US" sz="1400" dirty="0">
                <a:latin typeface="+mn-lt"/>
              </a:rPr>
              <a:t>Other REST Service</a:t>
            </a:r>
          </a:p>
          <a:p>
            <a:pPr marL="285750" indent="-285750">
              <a:lnSpc>
                <a:spcPct val="90000"/>
              </a:lnSpc>
              <a:spcBef>
                <a:spcPts val="600"/>
              </a:spcBef>
              <a:spcAft>
                <a:spcPts val="0"/>
              </a:spcAft>
              <a:buClr>
                <a:schemeClr val="bg1"/>
              </a:buClr>
              <a:buFont typeface="Arial" panose="020B0604020202020204" pitchFamily="34" charset="0"/>
              <a:buChar char="•"/>
            </a:pPr>
            <a:r>
              <a:rPr lang="mr-IN" sz="1400" dirty="0">
                <a:latin typeface="+mn-lt"/>
              </a:rPr>
              <a:t>…</a:t>
            </a:r>
            <a:r>
              <a:rPr lang="en-US" sz="1400" dirty="0">
                <a:latin typeface="+mn-lt"/>
              </a:rPr>
              <a:t> </a:t>
            </a:r>
            <a:r>
              <a:rPr lang="mr-IN" sz="1400" dirty="0">
                <a:latin typeface="+mn-lt"/>
              </a:rPr>
              <a:t>…</a:t>
            </a:r>
            <a:endParaRPr lang="en-US" sz="1400" dirty="0">
              <a:latin typeface="+mn-lt"/>
            </a:endParaRPr>
          </a:p>
        </p:txBody>
      </p:sp>
      <p:sp>
        <p:nvSpPr>
          <p:cNvPr id="14" name="Title 2">
            <a:extLst>
              <a:ext uri="{FF2B5EF4-FFF2-40B4-BE49-F238E27FC236}">
                <a16:creationId xmlns:a16="http://schemas.microsoft.com/office/drawing/2014/main" id="{BEAAF105-4C96-BA4B-8F9A-249A9CE3A224}"/>
              </a:ext>
            </a:extLst>
          </p:cNvPr>
          <p:cNvSpPr txBox="1">
            <a:spLocks/>
          </p:cNvSpPr>
          <p:nvPr/>
        </p:nvSpPr>
        <p:spPr>
          <a:xfrm>
            <a:off x="172570" y="1121"/>
            <a:ext cx="8666629" cy="443198"/>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400" dirty="0">
                <a:solidFill>
                  <a:schemeClr val="bg1"/>
                </a:solidFill>
              </a:rPr>
              <a:t>Resources, URLs, Content Types</a:t>
            </a:r>
          </a:p>
        </p:txBody>
      </p:sp>
    </p:spTree>
    <p:extLst>
      <p:ext uri="{BB962C8B-B14F-4D97-AF65-F5344CB8AC3E}">
        <p14:creationId xmlns:p14="http://schemas.microsoft.com/office/powerpoint/2010/main" val="333108927"/>
      </p:ext>
    </p:extLst>
  </p:cSld>
  <p:clrMapOvr>
    <a:masterClrMapping/>
  </p:clrMapOvr>
  <p:transition spd="med">
    <p:wipe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8DFA125-66CD-7A5D-BFD9-5BB3589A254D}"/>
              </a:ext>
            </a:extLst>
          </p:cNvPr>
          <p:cNvSpPr>
            <a:spLocks noGrp="1"/>
          </p:cNvSpPr>
          <p:nvPr>
            <p:ph idx="1"/>
          </p:nvPr>
        </p:nvSpPr>
        <p:spPr>
          <a:xfrm>
            <a:off x="152400" y="3599438"/>
            <a:ext cx="8839200" cy="1029712"/>
          </a:xfrm>
        </p:spPr>
        <p:txBody>
          <a:bodyPr/>
          <a:lstStyle/>
          <a:p>
            <a:pPr marL="0" indent="0">
              <a:buNone/>
            </a:pPr>
            <a:r>
              <a:rPr lang="en-US" sz="1200" dirty="0"/>
              <a:t>The first paths the model implies are:</a:t>
            </a:r>
          </a:p>
          <a:p>
            <a:pPr lvl="1"/>
            <a:r>
              <a:rPr lang="en-US" sz="1100" dirty="0"/>
              <a:t>/</a:t>
            </a:r>
            <a:r>
              <a:rPr lang="en-US" sz="1100" dirty="0" err="1"/>
              <a:t>api</a:t>
            </a:r>
            <a:r>
              <a:rPr lang="en-US" sz="1100" dirty="0"/>
              <a:t>/students</a:t>
            </a:r>
          </a:p>
          <a:p>
            <a:pPr lvl="1"/>
            <a:r>
              <a:rPr lang="en-US" sz="1100" dirty="0"/>
              <a:t>/</a:t>
            </a:r>
            <a:r>
              <a:rPr lang="en-US" sz="1100" dirty="0" err="1"/>
              <a:t>api</a:t>
            </a:r>
            <a:r>
              <a:rPr lang="en-US" sz="1100" dirty="0"/>
              <a:t>/students/&lt;</a:t>
            </a:r>
            <a:r>
              <a:rPr lang="en-US" sz="1100" dirty="0" err="1"/>
              <a:t>uni</a:t>
            </a:r>
            <a:r>
              <a:rPr lang="en-US" sz="1100" dirty="0"/>
              <a:t>&gt;</a:t>
            </a:r>
          </a:p>
          <a:p>
            <a:pPr lvl="1"/>
            <a:r>
              <a:rPr lang="en-US" sz="1100" dirty="0"/>
              <a:t>/</a:t>
            </a:r>
            <a:r>
              <a:rPr lang="en-US" sz="1100" dirty="0" err="1"/>
              <a:t>api</a:t>
            </a:r>
            <a:r>
              <a:rPr lang="en-US" sz="1100" dirty="0"/>
              <a:t>/students/&lt;</a:t>
            </a:r>
            <a:r>
              <a:rPr lang="en-US" sz="1100" dirty="0" err="1"/>
              <a:t>uni</a:t>
            </a:r>
            <a:r>
              <a:rPr lang="en-US" sz="1100" dirty="0"/>
              <a:t>&gt;/enrollments.             </a:t>
            </a:r>
            <a:r>
              <a:rPr lang="en-US" sz="1100" dirty="0" err="1"/>
              <a:t>find_enrollments</a:t>
            </a:r>
            <a:r>
              <a:rPr lang="en-US" sz="1100" dirty="0"/>
              <a:t>(</a:t>
            </a:r>
            <a:r>
              <a:rPr lang="en-US" sz="1100" dirty="0" err="1"/>
              <a:t>uni</a:t>
            </a:r>
            <a:r>
              <a:rPr lang="en-US" sz="1100" dirty="0"/>
              <a:t>=‘dff9’)</a:t>
            </a:r>
          </a:p>
          <a:p>
            <a:pPr lvl="1"/>
            <a:r>
              <a:rPr lang="en-US" sz="1100" dirty="0"/>
              <a:t>/</a:t>
            </a:r>
            <a:r>
              <a:rPr lang="en-US" sz="1100" dirty="0" err="1"/>
              <a:t>api</a:t>
            </a:r>
            <a:r>
              <a:rPr lang="en-US" sz="1100" dirty="0"/>
              <a:t>/</a:t>
            </a:r>
            <a:r>
              <a:rPr lang="en-US" sz="1100" dirty="0" err="1"/>
              <a:t>enrollments?uni</a:t>
            </a:r>
            <a:r>
              <a:rPr lang="en-US" sz="1100" dirty="0"/>
              <a:t>=dff9</a:t>
            </a:r>
          </a:p>
        </p:txBody>
      </p:sp>
      <p:sp>
        <p:nvSpPr>
          <p:cNvPr id="3" name="Title 2">
            <a:extLst>
              <a:ext uri="{FF2B5EF4-FFF2-40B4-BE49-F238E27FC236}">
                <a16:creationId xmlns:a16="http://schemas.microsoft.com/office/drawing/2014/main" id="{87F14237-BE58-1060-3CBA-D891790CF481}"/>
              </a:ext>
            </a:extLst>
          </p:cNvPr>
          <p:cNvSpPr>
            <a:spLocks noGrp="1"/>
          </p:cNvSpPr>
          <p:nvPr>
            <p:ph type="title"/>
          </p:nvPr>
        </p:nvSpPr>
        <p:spPr/>
        <p:txBody>
          <a:bodyPr/>
          <a:lstStyle/>
          <a:p>
            <a:r>
              <a:rPr lang="en-US" dirty="0"/>
              <a:t>Simple Resource Model – First Attempt</a:t>
            </a:r>
          </a:p>
        </p:txBody>
      </p:sp>
      <p:pic>
        <p:nvPicPr>
          <p:cNvPr id="5" name="Picture 4">
            <a:extLst>
              <a:ext uri="{FF2B5EF4-FFF2-40B4-BE49-F238E27FC236}">
                <a16:creationId xmlns:a16="http://schemas.microsoft.com/office/drawing/2014/main" id="{28441345-931B-4769-3332-127F992879DD}"/>
              </a:ext>
            </a:extLst>
          </p:cNvPr>
          <p:cNvPicPr>
            <a:picLocks noChangeAspect="1"/>
          </p:cNvPicPr>
          <p:nvPr/>
        </p:nvPicPr>
        <p:blipFill>
          <a:blip r:embed="rId2"/>
          <a:stretch>
            <a:fillRect/>
          </a:stretch>
        </p:blipFill>
        <p:spPr>
          <a:xfrm>
            <a:off x="2959100" y="514350"/>
            <a:ext cx="6019800" cy="3384382"/>
          </a:xfrm>
          <a:prstGeom prst="rect">
            <a:avLst/>
          </a:prstGeom>
        </p:spPr>
      </p:pic>
    </p:spTree>
    <p:extLst>
      <p:ext uri="{BB962C8B-B14F-4D97-AF65-F5344CB8AC3E}">
        <p14:creationId xmlns:p14="http://schemas.microsoft.com/office/powerpoint/2010/main" val="3248638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B02B3BD-0BC3-974D-9968-5E0A078C5E77}"/>
              </a:ext>
            </a:extLst>
          </p:cNvPr>
          <p:cNvSpPr>
            <a:spLocks noGrp="1"/>
          </p:cNvSpPr>
          <p:nvPr>
            <p:ph idx="1"/>
          </p:nvPr>
        </p:nvSpPr>
        <p:spPr>
          <a:xfrm>
            <a:off x="152400" y="514350"/>
            <a:ext cx="8839200" cy="4114800"/>
          </a:xfrm>
        </p:spPr>
        <p:txBody>
          <a:bodyPr/>
          <a:lstStyle/>
          <a:p>
            <a:pPr marL="0" indent="0">
              <a:buNone/>
            </a:pPr>
            <a:r>
              <a:rPr lang="en-US" sz="1800" dirty="0"/>
              <a:t>The simple object model might/could/would/should have the following:</a:t>
            </a:r>
          </a:p>
          <a:p>
            <a:pPr lvl="1"/>
            <a:r>
              <a:rPr lang="en-US" sz="1600" dirty="0"/>
              <a:t>/users</a:t>
            </a:r>
          </a:p>
          <a:p>
            <a:pPr lvl="1"/>
            <a:r>
              <a:rPr lang="en-US" sz="1600" dirty="0"/>
              <a:t>/users/&lt;</a:t>
            </a:r>
            <a:r>
              <a:rPr lang="en-US" sz="1600" dirty="0" err="1"/>
              <a:t>userID</a:t>
            </a:r>
            <a:r>
              <a:rPr lang="en-US" sz="1600" dirty="0"/>
              <a:t>&gt;</a:t>
            </a:r>
          </a:p>
          <a:p>
            <a:pPr lvl="1"/>
            <a:r>
              <a:rPr lang="en-US" sz="1600" dirty="0"/>
              <a:t>/users/&lt;</a:t>
            </a:r>
            <a:r>
              <a:rPr lang="en-US" sz="1600" dirty="0" err="1"/>
              <a:t>userID</a:t>
            </a:r>
            <a:r>
              <a:rPr lang="en-US" sz="1600" dirty="0"/>
              <a:t>&gt;/address</a:t>
            </a:r>
          </a:p>
          <a:p>
            <a:pPr lvl="1"/>
            <a:r>
              <a:rPr lang="en-US" sz="1600" dirty="0"/>
              <a:t>/users/&lt;</a:t>
            </a:r>
            <a:r>
              <a:rPr lang="en-US" sz="1600" dirty="0" err="1"/>
              <a:t>userID</a:t>
            </a:r>
            <a:r>
              <a:rPr lang="en-US" sz="1600" dirty="0"/>
              <a:t>&gt;/orders</a:t>
            </a:r>
          </a:p>
          <a:p>
            <a:pPr lvl="1"/>
            <a:r>
              <a:rPr lang="en-US" sz="1600" dirty="0"/>
              <a:t>/addresses</a:t>
            </a:r>
          </a:p>
          <a:p>
            <a:pPr lvl="1"/>
            <a:r>
              <a:rPr lang="en-US" sz="1600" dirty="0"/>
              <a:t>/addresses/&lt;</a:t>
            </a:r>
            <a:r>
              <a:rPr lang="en-US" sz="1600" dirty="0" err="1"/>
              <a:t>addressID</a:t>
            </a:r>
            <a:r>
              <a:rPr lang="en-US" sz="1600" dirty="0"/>
              <a:t>&gt;/users</a:t>
            </a:r>
          </a:p>
          <a:p>
            <a:pPr lvl="1"/>
            <a:r>
              <a:rPr lang="en-US" sz="1600" dirty="0"/>
              <a:t>/orders/&lt;</a:t>
            </a:r>
            <a:r>
              <a:rPr lang="en-US" sz="1600" dirty="0" err="1"/>
              <a:t>orderID</a:t>
            </a:r>
            <a:r>
              <a:rPr lang="en-US" sz="1600" dirty="0"/>
              <a:t>&gt;</a:t>
            </a:r>
          </a:p>
          <a:p>
            <a:pPr lvl="1"/>
            <a:r>
              <a:rPr lang="en-US" sz="1600" dirty="0"/>
              <a:t>/orders/&lt;</a:t>
            </a:r>
            <a:r>
              <a:rPr lang="en-US" sz="1600" dirty="0" err="1"/>
              <a:t>orderID</a:t>
            </a:r>
            <a:r>
              <a:rPr lang="en-US" sz="1600" dirty="0"/>
              <a:t>&gt;/</a:t>
            </a:r>
            <a:r>
              <a:rPr lang="en-US" sz="1600" dirty="0" err="1"/>
              <a:t>orderitems</a:t>
            </a:r>
            <a:endParaRPr lang="en-US" sz="1600" dirty="0"/>
          </a:p>
          <a:p>
            <a:pPr lvl="1"/>
            <a:r>
              <a:rPr lang="en-US" sz="1600" dirty="0"/>
              <a:t>/orders&lt;</a:t>
            </a:r>
            <a:r>
              <a:rPr lang="en-US" sz="1600" dirty="0" err="1"/>
              <a:t>orderID</a:t>
            </a:r>
            <a:r>
              <a:rPr lang="en-US" sz="1600" dirty="0"/>
              <a:t>&gt;/</a:t>
            </a:r>
            <a:r>
              <a:rPr lang="en-US" sz="1600" dirty="0" err="1"/>
              <a:t>orderitems</a:t>
            </a:r>
            <a:r>
              <a:rPr lang="en-US" sz="1600" dirty="0"/>
              <a:t>/&lt;</a:t>
            </a:r>
            <a:r>
              <a:rPr lang="en-US" sz="1600" dirty="0" err="1"/>
              <a:t>itemID</a:t>
            </a:r>
            <a:r>
              <a:rPr lang="en-US" sz="1600" dirty="0"/>
              <a:t>&gt;</a:t>
            </a:r>
          </a:p>
          <a:p>
            <a:pPr lvl="1"/>
            <a:r>
              <a:rPr lang="en-US" sz="1600" dirty="0"/>
              <a:t>... ...</a:t>
            </a:r>
          </a:p>
          <a:p>
            <a:r>
              <a:rPr lang="en-US" sz="1800" dirty="0"/>
              <a:t>How do you “point backwards” in a “foreign key relationship,” e.g. Address </a:t>
            </a:r>
            <a:r>
              <a:rPr lang="en-US" sz="1800" dirty="0">
                <a:sym typeface="Wingdings" pitchFamily="2" charset="2"/>
              </a:rPr>
              <a:t> User</a:t>
            </a:r>
          </a:p>
          <a:p>
            <a:pPr lvl="1"/>
            <a:r>
              <a:rPr lang="en-US" sz="1600" dirty="0"/>
              <a:t>“</a:t>
            </a:r>
            <a:r>
              <a:rPr lang="en-US" sz="1600" dirty="0" err="1"/>
              <a:t>href</a:t>
            </a:r>
            <a:r>
              <a:rPr lang="en-US" sz="1600" dirty="0"/>
              <a:t>” : “/</a:t>
            </a:r>
            <a:r>
              <a:rPr lang="en-US" sz="1600" dirty="0" err="1"/>
              <a:t>users?addressID</a:t>
            </a:r>
            <a:r>
              <a:rPr lang="en-US" sz="1600" dirty="0"/>
              <a:t>=201”</a:t>
            </a:r>
          </a:p>
          <a:p>
            <a:pPr lvl="1"/>
            <a:r>
              <a:rPr lang="en-US" sz="1600" dirty="0"/>
              <a:t>This means you store the </a:t>
            </a:r>
            <a:r>
              <a:rPr lang="en-US" sz="1600" dirty="0" err="1"/>
              <a:t>addressID</a:t>
            </a:r>
            <a:r>
              <a:rPr lang="en-US" sz="1600" dirty="0"/>
              <a:t> in the DB but return a link om REST.</a:t>
            </a:r>
          </a:p>
        </p:txBody>
      </p:sp>
      <p:pic>
        <p:nvPicPr>
          <p:cNvPr id="5" name="Picture 4">
            <a:extLst>
              <a:ext uri="{FF2B5EF4-FFF2-40B4-BE49-F238E27FC236}">
                <a16:creationId xmlns:a16="http://schemas.microsoft.com/office/drawing/2014/main" id="{DCE7AA41-0FC8-5E47-8DC9-46828CFFD456}"/>
              </a:ext>
            </a:extLst>
          </p:cNvPr>
          <p:cNvPicPr>
            <a:picLocks noChangeAspect="1"/>
          </p:cNvPicPr>
          <p:nvPr/>
        </p:nvPicPr>
        <p:blipFill>
          <a:blip r:embed="rId2"/>
          <a:stretch>
            <a:fillRect/>
          </a:stretch>
        </p:blipFill>
        <p:spPr>
          <a:xfrm>
            <a:off x="4455172" y="971550"/>
            <a:ext cx="2261091" cy="2846387"/>
          </a:xfrm>
          <a:prstGeom prst="rect">
            <a:avLst/>
          </a:prstGeom>
        </p:spPr>
      </p:pic>
      <p:sp>
        <p:nvSpPr>
          <p:cNvPr id="3" name="Title 2">
            <a:extLst>
              <a:ext uri="{FF2B5EF4-FFF2-40B4-BE49-F238E27FC236}">
                <a16:creationId xmlns:a16="http://schemas.microsoft.com/office/drawing/2014/main" id="{67FF0F9E-AE2B-8A46-AB7B-B9873218F551}"/>
              </a:ext>
            </a:extLst>
          </p:cNvPr>
          <p:cNvSpPr>
            <a:spLocks noGrp="1"/>
          </p:cNvSpPr>
          <p:nvPr>
            <p:ph type="title"/>
          </p:nvPr>
        </p:nvSpPr>
        <p:spPr/>
        <p:txBody>
          <a:bodyPr/>
          <a:lstStyle/>
          <a:p>
            <a:r>
              <a:rPr lang="en-US" dirty="0"/>
              <a:t>Resource Paths</a:t>
            </a:r>
          </a:p>
        </p:txBody>
      </p:sp>
      <p:pic>
        <p:nvPicPr>
          <p:cNvPr id="6" name="Picture 5">
            <a:extLst>
              <a:ext uri="{FF2B5EF4-FFF2-40B4-BE49-F238E27FC236}">
                <a16:creationId xmlns:a16="http://schemas.microsoft.com/office/drawing/2014/main" id="{2E176E66-30B8-F844-8C51-6DD8E8F4A2AB}"/>
              </a:ext>
            </a:extLst>
          </p:cNvPr>
          <p:cNvPicPr>
            <a:picLocks noChangeAspect="1"/>
          </p:cNvPicPr>
          <p:nvPr/>
        </p:nvPicPr>
        <p:blipFill>
          <a:blip r:embed="rId3"/>
          <a:stretch>
            <a:fillRect/>
          </a:stretch>
        </p:blipFill>
        <p:spPr>
          <a:xfrm>
            <a:off x="6419633" y="971550"/>
            <a:ext cx="2571967" cy="2768600"/>
          </a:xfrm>
          <a:prstGeom prst="rect">
            <a:avLst/>
          </a:prstGeom>
        </p:spPr>
      </p:pic>
      <p:sp>
        <p:nvSpPr>
          <p:cNvPr id="7" name="TextBox 6">
            <a:extLst>
              <a:ext uri="{FF2B5EF4-FFF2-40B4-BE49-F238E27FC236}">
                <a16:creationId xmlns:a16="http://schemas.microsoft.com/office/drawing/2014/main" id="{77425100-FFCA-604D-A997-2747429F8A1B}"/>
              </a:ext>
            </a:extLst>
          </p:cNvPr>
          <p:cNvSpPr txBox="1"/>
          <p:nvPr/>
        </p:nvSpPr>
        <p:spPr>
          <a:xfrm>
            <a:off x="3152622" y="813883"/>
            <a:ext cx="1374094" cy="369332"/>
          </a:xfrm>
          <a:prstGeom prst="rect">
            <a:avLst/>
          </a:prstGeom>
          <a:noFill/>
        </p:spPr>
        <p:txBody>
          <a:bodyPr wrap="none" rtlCol="0">
            <a:spAutoFit/>
          </a:bodyPr>
          <a:lstStyle/>
          <a:p>
            <a:r>
              <a:rPr lang="en-US" dirty="0"/>
              <a:t>Composition</a:t>
            </a:r>
          </a:p>
        </p:txBody>
      </p:sp>
      <p:sp>
        <p:nvSpPr>
          <p:cNvPr id="8" name="TextBox 7">
            <a:extLst>
              <a:ext uri="{FF2B5EF4-FFF2-40B4-BE49-F238E27FC236}">
                <a16:creationId xmlns:a16="http://schemas.microsoft.com/office/drawing/2014/main" id="{863B8AE2-66DF-F545-86CC-A628704699BB}"/>
              </a:ext>
            </a:extLst>
          </p:cNvPr>
          <p:cNvSpPr txBox="1"/>
          <p:nvPr/>
        </p:nvSpPr>
        <p:spPr>
          <a:xfrm>
            <a:off x="7012894" y="786884"/>
            <a:ext cx="1251753" cy="369332"/>
          </a:xfrm>
          <a:prstGeom prst="rect">
            <a:avLst/>
          </a:prstGeom>
          <a:noFill/>
        </p:spPr>
        <p:txBody>
          <a:bodyPr wrap="none" rtlCol="0">
            <a:spAutoFit/>
          </a:bodyPr>
          <a:lstStyle/>
          <a:p>
            <a:r>
              <a:rPr lang="en-US" dirty="0"/>
              <a:t>Association</a:t>
            </a:r>
          </a:p>
        </p:txBody>
      </p:sp>
    </p:spTree>
    <p:extLst>
      <p:ext uri="{BB962C8B-B14F-4D97-AF65-F5344CB8AC3E}">
        <p14:creationId xmlns:p14="http://schemas.microsoft.com/office/powerpoint/2010/main" val="1640286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4000" i="1" dirty="0">
                <a:solidFill>
                  <a:schemeClr val="bg1"/>
                </a:solidFill>
              </a:rPr>
              <a:t>Status Codes and Linked Data</a:t>
            </a:r>
          </a:p>
        </p:txBody>
      </p:sp>
      <p:sp>
        <p:nvSpPr>
          <p:cNvPr id="2" name="TextBox 11">
            <a:extLst>
              <a:ext uri="{FF2B5EF4-FFF2-40B4-BE49-F238E27FC236}">
                <a16:creationId xmlns:a16="http://schemas.microsoft.com/office/drawing/2014/main" id="{A218A7B7-B7EE-E778-D894-96C94936B72C}"/>
              </a:ext>
            </a:extLst>
          </p:cNvPr>
          <p:cNvSpPr txBox="1">
            <a:spLocks noChangeArrowheads="1"/>
          </p:cNvSpPr>
          <p:nvPr/>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18</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spTree>
    <p:extLst>
      <p:ext uri="{BB962C8B-B14F-4D97-AF65-F5344CB8AC3E}">
        <p14:creationId xmlns:p14="http://schemas.microsoft.com/office/powerpoint/2010/main" val="4164691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2A88B4B-C3D7-7141-98EB-8F9A26FF6A95}"/>
              </a:ext>
            </a:extLst>
          </p:cNvPr>
          <p:cNvSpPr>
            <a:spLocks noGrp="1"/>
          </p:cNvSpPr>
          <p:nvPr>
            <p:ph type="title"/>
          </p:nvPr>
        </p:nvSpPr>
        <p:spPr/>
        <p:txBody>
          <a:bodyPr/>
          <a:lstStyle/>
          <a:p>
            <a:r>
              <a:rPr lang="en-US" dirty="0"/>
              <a:t>Status Codes</a:t>
            </a:r>
          </a:p>
        </p:txBody>
      </p:sp>
      <p:sp>
        <p:nvSpPr>
          <p:cNvPr id="6" name="Content Placeholder 5">
            <a:extLst>
              <a:ext uri="{FF2B5EF4-FFF2-40B4-BE49-F238E27FC236}">
                <a16:creationId xmlns:a16="http://schemas.microsoft.com/office/drawing/2014/main" id="{372DEEDE-226A-74EA-BF8C-D57782539513}"/>
              </a:ext>
            </a:extLst>
          </p:cNvPr>
          <p:cNvSpPr>
            <a:spLocks noGrp="1"/>
          </p:cNvSpPr>
          <p:nvPr>
            <p:ph idx="1"/>
          </p:nvPr>
        </p:nvSpPr>
        <p:spPr/>
        <p:txBody>
          <a:bodyPr/>
          <a:lstStyle/>
          <a:p>
            <a:pPr marL="0" indent="0">
              <a:buNone/>
            </a:pPr>
            <a:r>
              <a:rPr lang="en-US" sz="2400" dirty="0"/>
              <a:t>Consider GET on /</a:t>
            </a:r>
            <a:r>
              <a:rPr lang="en-US" sz="2400" dirty="0" err="1"/>
              <a:t>api</a:t>
            </a:r>
            <a:r>
              <a:rPr lang="en-US" sz="2400" dirty="0"/>
              <a:t>/students/dff9</a:t>
            </a:r>
          </a:p>
          <a:p>
            <a:r>
              <a:rPr lang="en-US" dirty="0"/>
              <a:t>The two most common </a:t>
            </a:r>
            <a:r>
              <a:rPr lang="en-US" dirty="0">
                <a:hlinkClick r:id="rId2"/>
              </a:rPr>
              <a:t>HTTP status codes </a:t>
            </a:r>
            <a:r>
              <a:rPr lang="en-US" dirty="0"/>
              <a:t>would be:</a:t>
            </a:r>
          </a:p>
          <a:p>
            <a:pPr lvl="1"/>
            <a:r>
              <a:rPr lang="en-US" dirty="0"/>
              <a:t>200 – OK, which would also have a body, content type, … …</a:t>
            </a:r>
          </a:p>
          <a:p>
            <a:pPr lvl="1"/>
            <a:r>
              <a:rPr lang="en-US" dirty="0"/>
              <a:t>404 – NOT FOUND</a:t>
            </a:r>
          </a:p>
          <a:p>
            <a:r>
              <a:rPr lang="en-US" dirty="0"/>
              <a:t>If the application implements security (authentication, authorization), additional status codes could be:</a:t>
            </a:r>
          </a:p>
          <a:p>
            <a:pPr lvl="1"/>
            <a:r>
              <a:rPr lang="en-US" dirty="0"/>
              <a:t>401 – UNAUTHORIZED (caller needs to be logged on to access resource)</a:t>
            </a:r>
          </a:p>
          <a:p>
            <a:pPr lvl="1"/>
            <a:r>
              <a:rPr lang="en-US" dirty="0"/>
              <a:t>403 – FORBIDDEN (caller logged on but does not have permission to access resource)</a:t>
            </a:r>
          </a:p>
          <a:p>
            <a:r>
              <a:rPr lang="en-US" dirty="0"/>
              <a:t>The </a:t>
            </a:r>
            <a:r>
              <a:rPr lang="en-US" i="1" dirty="0"/>
              <a:t>coolest status code is:</a:t>
            </a:r>
          </a:p>
          <a:p>
            <a:pPr lvl="1"/>
            <a:r>
              <a:rPr lang="en-US" dirty="0"/>
              <a:t>418 – I’m a teapot</a:t>
            </a:r>
          </a:p>
          <a:p>
            <a:pPr lvl="1"/>
            <a:r>
              <a:rPr lang="en-US" dirty="0"/>
              <a:t>The RFC (standard) specifies this code should be returned by </a:t>
            </a:r>
            <a:r>
              <a:rPr lang="en-US" b="1" dirty="0"/>
              <a:t>teapots</a:t>
            </a:r>
            <a:r>
              <a:rPr lang="en-US" dirty="0"/>
              <a:t> requested to brew </a:t>
            </a:r>
            <a:r>
              <a:rPr lang="en-US" b="1" dirty="0"/>
              <a:t>coffee.</a:t>
            </a:r>
          </a:p>
        </p:txBody>
      </p:sp>
    </p:spTree>
    <p:extLst>
      <p:ext uri="{BB962C8B-B14F-4D97-AF65-F5344CB8AC3E}">
        <p14:creationId xmlns:p14="http://schemas.microsoft.com/office/powerpoint/2010/main" val="4131827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Contents</a:t>
            </a:r>
            <a:endParaRPr lang="en-US" altLang="en-US" sz="1600" i="1" dirty="0">
              <a:solidFill>
                <a:schemeClr val="bg1"/>
              </a:solidFill>
            </a:endParaRPr>
          </a:p>
        </p:txBody>
      </p:sp>
      <p:sp>
        <p:nvSpPr>
          <p:cNvPr id="9" name="TextBox 11">
            <a:extLst>
              <a:ext uri="{FF2B5EF4-FFF2-40B4-BE49-F238E27FC236}">
                <a16:creationId xmlns:a16="http://schemas.microsoft.com/office/drawing/2014/main" id="{AB0E8B38-9DC2-1F47-A4D5-580C7FF0CEAD}"/>
              </a:ext>
            </a:extLst>
          </p:cNvPr>
          <p:cNvSpPr txBox="1">
            <a:spLocks noChangeArrowheads="1"/>
          </p:cNvSpPr>
          <p:nvPr/>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spTree>
    <p:extLst>
      <p:ext uri="{BB962C8B-B14F-4D97-AF65-F5344CB8AC3E}">
        <p14:creationId xmlns:p14="http://schemas.microsoft.com/office/powerpoint/2010/main" val="31695895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011FD64-7283-A4A7-68FB-CAF2FA7018E3}"/>
              </a:ext>
            </a:extLst>
          </p:cNvPr>
          <p:cNvSpPr>
            <a:spLocks noGrp="1"/>
          </p:cNvSpPr>
          <p:nvPr>
            <p:ph idx="1"/>
          </p:nvPr>
        </p:nvSpPr>
        <p:spPr>
          <a:xfrm>
            <a:off x="152399" y="2952750"/>
            <a:ext cx="8915401" cy="1676400"/>
          </a:xfrm>
        </p:spPr>
        <p:txBody>
          <a:bodyPr/>
          <a:lstStyle/>
          <a:p>
            <a:r>
              <a:rPr lang="en-US" sz="1600" dirty="0"/>
              <a:t>GET /</a:t>
            </a:r>
            <a:r>
              <a:rPr lang="en-US" sz="1600" dirty="0" err="1"/>
              <a:t>api</a:t>
            </a:r>
            <a:r>
              <a:rPr lang="en-US" sz="1600" dirty="0"/>
              <a:t>/students/dff9 returns the body:</a:t>
            </a:r>
          </a:p>
          <a:p>
            <a:pPr lvl="1"/>
            <a:r>
              <a:rPr lang="en-US" sz="1400" dirty="0"/>
              <a:t>The properties </a:t>
            </a:r>
            <a:r>
              <a:rPr lang="en-US" sz="1400" i="1" dirty="0"/>
              <a:t>UNI, </a:t>
            </a:r>
            <a:r>
              <a:rPr lang="en-US" sz="1400" i="1" dirty="0" err="1"/>
              <a:t>last_name</a:t>
            </a:r>
            <a:r>
              <a:rPr lang="en-US" sz="1400" i="1" dirty="0"/>
              <a:t>, </a:t>
            </a:r>
            <a:r>
              <a:rPr lang="en-US" sz="1400" i="1" dirty="0" err="1"/>
              <a:t>first_name</a:t>
            </a:r>
            <a:r>
              <a:rPr lang="en-US" sz="1400" dirty="0"/>
              <a:t> are obvious.</a:t>
            </a:r>
          </a:p>
          <a:p>
            <a:pPr lvl="1"/>
            <a:r>
              <a:rPr lang="en-US" sz="1400" dirty="0"/>
              <a:t>The </a:t>
            </a:r>
            <a:r>
              <a:rPr lang="en-US" sz="1400" i="1" dirty="0"/>
              <a:t>content-type</a:t>
            </a:r>
            <a:r>
              <a:rPr lang="en-US" sz="1400" dirty="0"/>
              <a:t> would be </a:t>
            </a:r>
            <a:r>
              <a:rPr lang="en-US" sz="1400" i="1" dirty="0"/>
              <a:t>application/</a:t>
            </a:r>
            <a:r>
              <a:rPr lang="en-US" sz="1400" i="1" dirty="0" err="1"/>
              <a:t>json</a:t>
            </a:r>
            <a:endParaRPr lang="en-US" sz="1400" i="1" dirty="0"/>
          </a:p>
          <a:p>
            <a:pPr lvl="1"/>
            <a:r>
              <a:rPr lang="en-US" sz="1400" dirty="0"/>
              <a:t>The caller to navigate to two related resources using </a:t>
            </a:r>
            <a:r>
              <a:rPr lang="en-US" sz="1400" i="1" dirty="0"/>
              <a:t>hyperlinks.</a:t>
            </a:r>
          </a:p>
          <a:p>
            <a:pPr lvl="1"/>
            <a:r>
              <a:rPr lang="en-US" sz="1400" dirty="0">
                <a:solidFill>
                  <a:srgbClr val="7030A0"/>
                </a:solidFill>
              </a:rPr>
              <a:t>Without the </a:t>
            </a:r>
            <a:r>
              <a:rPr lang="en-US" sz="1400" i="1" dirty="0">
                <a:solidFill>
                  <a:srgbClr val="7030A0"/>
                </a:solidFill>
              </a:rPr>
              <a:t>links</a:t>
            </a:r>
            <a:r>
              <a:rPr lang="en-US" sz="1400" dirty="0">
                <a:solidFill>
                  <a:srgbClr val="7030A0"/>
                </a:solidFill>
              </a:rPr>
              <a:t> section, the interface would not comply with “self descriptive” and “identification of resources.”  The caller would need “side knowledge” to know related resources and how to “identify” them.</a:t>
            </a:r>
            <a:endParaRPr lang="en-US" sz="1200" dirty="0">
              <a:solidFill>
                <a:srgbClr val="7030A0"/>
              </a:solidFill>
            </a:endParaRPr>
          </a:p>
          <a:p>
            <a:pPr lvl="1"/>
            <a:endParaRPr lang="en-US" sz="1400" dirty="0">
              <a:solidFill>
                <a:srgbClr val="7030A0"/>
              </a:solidFill>
            </a:endParaRPr>
          </a:p>
          <a:p>
            <a:endParaRPr lang="en-US" sz="1600" dirty="0">
              <a:solidFill>
                <a:srgbClr val="7030A0"/>
              </a:solidFill>
            </a:endParaRPr>
          </a:p>
          <a:p>
            <a:endParaRPr lang="en-US" sz="1600" dirty="0"/>
          </a:p>
        </p:txBody>
      </p:sp>
      <p:sp>
        <p:nvSpPr>
          <p:cNvPr id="3" name="Title 2">
            <a:extLst>
              <a:ext uri="{FF2B5EF4-FFF2-40B4-BE49-F238E27FC236}">
                <a16:creationId xmlns:a16="http://schemas.microsoft.com/office/drawing/2014/main" id="{3A1576F3-5A64-52F8-2DDB-ABCC2CCB9041}"/>
              </a:ext>
            </a:extLst>
          </p:cNvPr>
          <p:cNvSpPr>
            <a:spLocks noGrp="1"/>
          </p:cNvSpPr>
          <p:nvPr>
            <p:ph type="title"/>
          </p:nvPr>
        </p:nvSpPr>
        <p:spPr/>
        <p:txBody>
          <a:bodyPr/>
          <a:lstStyle/>
          <a:p>
            <a:r>
              <a:rPr lang="en-US" dirty="0"/>
              <a:t>Body and Linked Data</a:t>
            </a:r>
          </a:p>
        </p:txBody>
      </p:sp>
      <p:pic>
        <p:nvPicPr>
          <p:cNvPr id="4" name="Picture 3">
            <a:extLst>
              <a:ext uri="{FF2B5EF4-FFF2-40B4-BE49-F238E27FC236}">
                <a16:creationId xmlns:a16="http://schemas.microsoft.com/office/drawing/2014/main" id="{BAF5DB85-69CA-E07B-ACC1-6E0AE1367459}"/>
              </a:ext>
            </a:extLst>
          </p:cNvPr>
          <p:cNvPicPr>
            <a:picLocks noChangeAspect="1"/>
          </p:cNvPicPr>
          <p:nvPr/>
        </p:nvPicPr>
        <p:blipFill>
          <a:blip r:embed="rId2"/>
          <a:stretch>
            <a:fillRect/>
          </a:stretch>
        </p:blipFill>
        <p:spPr>
          <a:xfrm>
            <a:off x="107950" y="514350"/>
            <a:ext cx="5895939" cy="2459014"/>
          </a:xfrm>
          <a:prstGeom prst="rect">
            <a:avLst/>
          </a:prstGeom>
        </p:spPr>
      </p:pic>
      <p:sp>
        <p:nvSpPr>
          <p:cNvPr id="5" name="TextBox 4">
            <a:extLst>
              <a:ext uri="{FF2B5EF4-FFF2-40B4-BE49-F238E27FC236}">
                <a16:creationId xmlns:a16="http://schemas.microsoft.com/office/drawing/2014/main" id="{342DBC7A-75A5-FAED-3A36-F3AEFE8FB3C7}"/>
              </a:ext>
            </a:extLst>
          </p:cNvPr>
          <p:cNvSpPr txBox="1"/>
          <p:nvPr/>
        </p:nvSpPr>
        <p:spPr>
          <a:xfrm>
            <a:off x="6400800" y="1504950"/>
            <a:ext cx="2486835" cy="2462213"/>
          </a:xfrm>
          <a:prstGeom prst="rect">
            <a:avLst/>
          </a:prstGeom>
          <a:noFill/>
        </p:spPr>
        <p:txBody>
          <a:bodyPr wrap="none" rtlCol="0">
            <a:spAutoFit/>
          </a:bodyPr>
          <a:lstStyle/>
          <a:p>
            <a:r>
              <a:rPr lang="en-US" sz="1400" dirty="0">
                <a:solidFill>
                  <a:srgbClr val="7030A0"/>
                </a:solidFill>
              </a:rPr>
              <a:t>I would need to read the</a:t>
            </a:r>
            <a:br>
              <a:rPr lang="en-US" sz="1400" dirty="0">
                <a:solidFill>
                  <a:srgbClr val="7030A0"/>
                </a:solidFill>
              </a:rPr>
            </a:br>
            <a:r>
              <a:rPr lang="en-US" sz="1400" dirty="0">
                <a:solidFill>
                  <a:srgbClr val="7030A0"/>
                </a:solidFill>
              </a:rPr>
              <a:t>documentation to know:</a:t>
            </a:r>
          </a:p>
          <a:p>
            <a:pPr marL="742950" lvl="1" indent="-285750">
              <a:buFont typeface="Arial" panose="020B0604020202020204" pitchFamily="34" charset="0"/>
              <a:buChar char="•"/>
            </a:pPr>
            <a:r>
              <a:rPr lang="en-US" sz="1400" dirty="0">
                <a:solidFill>
                  <a:srgbClr val="7030A0"/>
                </a:solidFill>
              </a:rPr>
              <a:t>Students is related to</a:t>
            </a:r>
            <a:br>
              <a:rPr lang="en-US" sz="1400" dirty="0">
                <a:solidFill>
                  <a:srgbClr val="7030A0"/>
                </a:solidFill>
              </a:rPr>
            </a:br>
            <a:r>
              <a:rPr lang="en-US" sz="1400" dirty="0">
                <a:solidFill>
                  <a:srgbClr val="7030A0"/>
                </a:solidFill>
              </a:rPr>
              <a:t>enrollments.</a:t>
            </a:r>
          </a:p>
          <a:p>
            <a:pPr marL="742950" lvl="1" indent="-285750">
              <a:buFont typeface="Arial" panose="020B0604020202020204" pitchFamily="34" charset="0"/>
              <a:buChar char="•"/>
            </a:pPr>
            <a:r>
              <a:rPr lang="en-US" sz="1400" dirty="0">
                <a:solidFill>
                  <a:srgbClr val="7030A0"/>
                </a:solidFill>
              </a:rPr>
              <a:t>That I use the UNI</a:t>
            </a:r>
            <a:br>
              <a:rPr lang="en-US" sz="1400" dirty="0">
                <a:solidFill>
                  <a:srgbClr val="7030A0"/>
                </a:solidFill>
              </a:rPr>
            </a:br>
            <a:r>
              <a:rPr lang="en-US" sz="1400" dirty="0">
                <a:solidFill>
                  <a:srgbClr val="7030A0"/>
                </a:solidFill>
              </a:rPr>
              <a:t>as a query string</a:t>
            </a:r>
            <a:br>
              <a:rPr lang="en-US" sz="1400" dirty="0">
                <a:solidFill>
                  <a:srgbClr val="7030A0"/>
                </a:solidFill>
              </a:rPr>
            </a:br>
            <a:r>
              <a:rPr lang="en-US" sz="1400" dirty="0">
                <a:solidFill>
                  <a:srgbClr val="7030A0"/>
                </a:solidFill>
              </a:rPr>
              <a:t>parameters.</a:t>
            </a:r>
          </a:p>
          <a:p>
            <a:pPr marL="742950" lvl="1" indent="-285750">
              <a:buFont typeface="Arial" panose="020B0604020202020204" pitchFamily="34" charset="0"/>
              <a:buChar char="•"/>
            </a:pPr>
            <a:r>
              <a:rPr lang="en-US" sz="1400" dirty="0">
                <a:solidFill>
                  <a:srgbClr val="7030A0"/>
                </a:solidFill>
              </a:rPr>
              <a:t>… …</a:t>
            </a:r>
          </a:p>
          <a:p>
            <a:pPr marL="285750" indent="-285750">
              <a:buFont typeface="Arial" panose="020B0604020202020204" pitchFamily="34" charset="0"/>
              <a:buChar char="•"/>
            </a:pPr>
            <a:r>
              <a:rPr lang="en-US" sz="1400" dirty="0">
                <a:solidFill>
                  <a:srgbClr val="7030A0"/>
                </a:solidFill>
              </a:rPr>
              <a:t>Not self-describing.</a:t>
            </a:r>
          </a:p>
          <a:p>
            <a:pPr marL="285750" indent="-285750">
              <a:buFont typeface="Arial" panose="020B0604020202020204" pitchFamily="34" charset="0"/>
              <a:buChar char="•"/>
            </a:pPr>
            <a:r>
              <a:rPr lang="en-US" sz="1400" dirty="0">
                <a:solidFill>
                  <a:srgbClr val="7030A0"/>
                </a:solidFill>
              </a:rPr>
              <a:t>I cannot follow link like</a:t>
            </a:r>
            <a:br>
              <a:rPr lang="en-US" sz="1400" dirty="0">
                <a:solidFill>
                  <a:srgbClr val="7030A0"/>
                </a:solidFill>
              </a:rPr>
            </a:br>
            <a:r>
              <a:rPr lang="en-US" sz="1400" dirty="0">
                <a:solidFill>
                  <a:srgbClr val="7030A0"/>
                </a:solidFill>
              </a:rPr>
              <a:t>I can on an HTML page.</a:t>
            </a:r>
          </a:p>
        </p:txBody>
      </p:sp>
    </p:spTree>
    <p:extLst>
      <p:ext uri="{BB962C8B-B14F-4D97-AF65-F5344CB8AC3E}">
        <p14:creationId xmlns:p14="http://schemas.microsoft.com/office/powerpoint/2010/main" val="13780467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57976B-CF0B-7768-D8FD-04E525B56C9E}"/>
              </a:ext>
            </a:extLst>
          </p:cNvPr>
          <p:cNvSpPr>
            <a:spLocks noGrp="1"/>
          </p:cNvSpPr>
          <p:nvPr>
            <p:ph type="title"/>
          </p:nvPr>
        </p:nvSpPr>
        <p:spPr/>
        <p:txBody>
          <a:bodyPr/>
          <a:lstStyle/>
          <a:p>
            <a:r>
              <a:rPr lang="en-US" dirty="0"/>
              <a:t>HATEOAS</a:t>
            </a:r>
          </a:p>
        </p:txBody>
      </p:sp>
      <p:pic>
        <p:nvPicPr>
          <p:cNvPr id="4" name="Picture 3">
            <a:extLst>
              <a:ext uri="{FF2B5EF4-FFF2-40B4-BE49-F238E27FC236}">
                <a16:creationId xmlns:a16="http://schemas.microsoft.com/office/drawing/2014/main" id="{8241C7D7-7247-32DE-6233-BB8439640684}"/>
              </a:ext>
            </a:extLst>
          </p:cNvPr>
          <p:cNvPicPr>
            <a:picLocks noChangeAspect="1"/>
          </p:cNvPicPr>
          <p:nvPr/>
        </p:nvPicPr>
        <p:blipFill>
          <a:blip r:embed="rId2"/>
          <a:stretch>
            <a:fillRect/>
          </a:stretch>
        </p:blipFill>
        <p:spPr>
          <a:xfrm>
            <a:off x="2781300" y="57150"/>
            <a:ext cx="5638800" cy="3510121"/>
          </a:xfrm>
          <a:prstGeom prst="rect">
            <a:avLst/>
          </a:prstGeom>
        </p:spPr>
      </p:pic>
      <p:pic>
        <p:nvPicPr>
          <p:cNvPr id="5" name="Picture 4">
            <a:extLst>
              <a:ext uri="{FF2B5EF4-FFF2-40B4-BE49-F238E27FC236}">
                <a16:creationId xmlns:a16="http://schemas.microsoft.com/office/drawing/2014/main" id="{1D5B9CA7-30E4-6047-718C-A3E59E6E5137}"/>
              </a:ext>
            </a:extLst>
          </p:cNvPr>
          <p:cNvPicPr>
            <a:picLocks noChangeAspect="1"/>
          </p:cNvPicPr>
          <p:nvPr/>
        </p:nvPicPr>
        <p:blipFill>
          <a:blip r:embed="rId3"/>
          <a:stretch>
            <a:fillRect/>
          </a:stretch>
        </p:blipFill>
        <p:spPr>
          <a:xfrm>
            <a:off x="2819400" y="3486150"/>
            <a:ext cx="5943600" cy="1134992"/>
          </a:xfrm>
          <a:prstGeom prst="rect">
            <a:avLst/>
          </a:prstGeom>
        </p:spPr>
      </p:pic>
      <p:sp>
        <p:nvSpPr>
          <p:cNvPr id="7" name="TextBox 6">
            <a:extLst>
              <a:ext uri="{FF2B5EF4-FFF2-40B4-BE49-F238E27FC236}">
                <a16:creationId xmlns:a16="http://schemas.microsoft.com/office/drawing/2014/main" id="{68EF1246-1970-E14E-6963-52248B0F1FF1}"/>
              </a:ext>
            </a:extLst>
          </p:cNvPr>
          <p:cNvSpPr txBox="1"/>
          <p:nvPr/>
        </p:nvSpPr>
        <p:spPr>
          <a:xfrm>
            <a:off x="5257800" y="131016"/>
            <a:ext cx="3070225" cy="369332"/>
          </a:xfrm>
          <a:prstGeom prst="rect">
            <a:avLst/>
          </a:prstGeom>
          <a:noFill/>
        </p:spPr>
        <p:txBody>
          <a:bodyPr wrap="square">
            <a:spAutoFit/>
          </a:bodyPr>
          <a:lstStyle/>
          <a:p>
            <a:r>
              <a:rPr lang="en-US" dirty="0"/>
              <a:t>https://</a:t>
            </a:r>
            <a:r>
              <a:rPr lang="en-US" dirty="0" err="1"/>
              <a:t>restfulapi.net</a:t>
            </a:r>
            <a:r>
              <a:rPr lang="en-US" dirty="0"/>
              <a:t>/</a:t>
            </a:r>
            <a:r>
              <a:rPr lang="en-US" dirty="0" err="1"/>
              <a:t>hateoas</a:t>
            </a:r>
            <a:r>
              <a:rPr lang="en-US" dirty="0"/>
              <a:t>/</a:t>
            </a:r>
          </a:p>
        </p:txBody>
      </p:sp>
    </p:spTree>
    <p:extLst>
      <p:ext uri="{BB962C8B-B14F-4D97-AF65-F5344CB8AC3E}">
        <p14:creationId xmlns:p14="http://schemas.microsoft.com/office/powerpoint/2010/main" val="30526698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4000" i="1" dirty="0">
                <a:solidFill>
                  <a:schemeClr val="bg1"/>
                </a:solidFill>
              </a:rPr>
              <a:t>Query</a:t>
            </a:r>
          </a:p>
        </p:txBody>
      </p:sp>
      <p:sp>
        <p:nvSpPr>
          <p:cNvPr id="2" name="TextBox 11">
            <a:extLst>
              <a:ext uri="{FF2B5EF4-FFF2-40B4-BE49-F238E27FC236}">
                <a16:creationId xmlns:a16="http://schemas.microsoft.com/office/drawing/2014/main" id="{98D2A55E-38C5-C0BF-6B4D-0186399E5D9C}"/>
              </a:ext>
            </a:extLst>
          </p:cNvPr>
          <p:cNvSpPr txBox="1">
            <a:spLocks noChangeArrowheads="1"/>
          </p:cNvSpPr>
          <p:nvPr/>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22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spTree>
    <p:extLst>
      <p:ext uri="{BB962C8B-B14F-4D97-AF65-F5344CB8AC3E}">
        <p14:creationId xmlns:p14="http://schemas.microsoft.com/office/powerpoint/2010/main" val="30133969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A060CC-EF96-5EB9-9C0D-E63A52FDD169}"/>
              </a:ext>
            </a:extLst>
          </p:cNvPr>
          <p:cNvSpPr>
            <a:spLocks noGrp="1"/>
          </p:cNvSpPr>
          <p:nvPr>
            <p:ph idx="1"/>
          </p:nvPr>
        </p:nvSpPr>
        <p:spPr/>
        <p:txBody>
          <a:bodyPr/>
          <a:lstStyle/>
          <a:p>
            <a:r>
              <a:rPr lang="en-US" sz="1400" dirty="0"/>
              <a:t>What does the client application do it it does not know the “primary key?”</a:t>
            </a:r>
            <a:br>
              <a:rPr lang="en-US" sz="1400" dirty="0"/>
            </a:br>
            <a:r>
              <a:rPr lang="en-US" sz="1400" dirty="0"/>
              <a:t>The client can use a query string on the collection.</a:t>
            </a:r>
          </a:p>
          <a:p>
            <a:r>
              <a:rPr lang="en-US" sz="1400" dirty="0"/>
              <a:t>An example:</a:t>
            </a:r>
          </a:p>
          <a:p>
            <a:pPr lvl="1"/>
            <a:r>
              <a:rPr lang="en-US" sz="1200" dirty="0"/>
              <a:t>/</a:t>
            </a:r>
            <a:r>
              <a:rPr lang="en-US" sz="1200" dirty="0" err="1"/>
              <a:t>api</a:t>
            </a:r>
            <a:r>
              <a:rPr lang="en-US" sz="1200" dirty="0"/>
              <a:t>/</a:t>
            </a:r>
            <a:r>
              <a:rPr lang="en-US" sz="1200" dirty="0" err="1"/>
              <a:t>students?last_name</a:t>
            </a:r>
            <a:r>
              <a:rPr lang="en-US" sz="1200" dirty="0"/>
              <a:t>=</a:t>
            </a:r>
            <a:r>
              <a:rPr lang="en-US" sz="1200" dirty="0" err="1"/>
              <a:t>Ferguson&amp;first_name</a:t>
            </a:r>
            <a:r>
              <a:rPr lang="en-US" sz="1200" dirty="0"/>
              <a:t>=Donald</a:t>
            </a:r>
          </a:p>
          <a:p>
            <a:pPr lvl="1"/>
            <a:r>
              <a:rPr lang="en-US" sz="1200" dirty="0"/>
              <a:t>Is analogous to the SQL query</a:t>
            </a:r>
            <a:br>
              <a:rPr lang="en-US" sz="1200" dirty="0"/>
            </a:br>
            <a:r>
              <a:rPr lang="en-US" sz="1200" i="1" dirty="0"/>
              <a:t>select * from students where </a:t>
            </a:r>
            <a:r>
              <a:rPr lang="en-US" sz="1200" i="1" dirty="0" err="1"/>
              <a:t>last_name</a:t>
            </a:r>
            <a:r>
              <a:rPr lang="en-US" sz="1200" i="1" dirty="0"/>
              <a:t>=‘Ferguson’ and </a:t>
            </a:r>
            <a:r>
              <a:rPr lang="en-US" sz="1200" i="1" dirty="0" err="1"/>
              <a:t>first_name</a:t>
            </a:r>
            <a:r>
              <a:rPr lang="en-US" sz="1200" i="1" dirty="0"/>
              <a:t>=‘Donald’</a:t>
            </a:r>
          </a:p>
          <a:p>
            <a:r>
              <a:rPr lang="en-US" sz="1400" dirty="0"/>
              <a:t>Unlike SQL, query strings only support</a:t>
            </a:r>
          </a:p>
          <a:p>
            <a:pPr lvl="1"/>
            <a:r>
              <a:rPr lang="en-US" sz="1200" dirty="0"/>
              <a:t>‘=‘ for comparison of resource property to a value</a:t>
            </a:r>
          </a:p>
          <a:p>
            <a:pPr lvl="1"/>
            <a:r>
              <a:rPr lang="en-US" sz="1200" dirty="0"/>
              <a:t>‘&amp;’ for Boolean operators.</a:t>
            </a:r>
          </a:p>
          <a:p>
            <a:r>
              <a:rPr lang="en-US" sz="1400" dirty="0"/>
              <a:t>One design pattern is to use fields=</a:t>
            </a:r>
            <a:r>
              <a:rPr lang="en-US" sz="1400" dirty="0" err="1"/>
              <a:t>x,y,x</a:t>
            </a:r>
            <a:r>
              <a:rPr lang="en-US" sz="1400" dirty="0"/>
              <a:t> to indicate returning a subset of properties, e.g.</a:t>
            </a:r>
          </a:p>
          <a:p>
            <a:pPr lvl="1"/>
            <a:r>
              <a:rPr lang="en-US" sz="1200" dirty="0"/>
              <a:t>/</a:t>
            </a:r>
            <a:r>
              <a:rPr lang="en-US" sz="1200" dirty="0" err="1"/>
              <a:t>api</a:t>
            </a:r>
            <a:r>
              <a:rPr lang="en-US" sz="1200" dirty="0"/>
              <a:t>/</a:t>
            </a:r>
            <a:r>
              <a:rPr lang="en-US" sz="1200" dirty="0" err="1"/>
              <a:t>students?last_name</a:t>
            </a:r>
            <a:r>
              <a:rPr lang="en-US" sz="1200" dirty="0"/>
              <a:t>=</a:t>
            </a:r>
            <a:r>
              <a:rPr lang="en-US" sz="1200" dirty="0" err="1"/>
              <a:t>Ferguson&amp;first_name</a:t>
            </a:r>
            <a:r>
              <a:rPr lang="en-US" sz="1200" dirty="0"/>
              <a:t>=</a:t>
            </a:r>
            <a:r>
              <a:rPr lang="en-US" sz="1200" dirty="0" err="1"/>
              <a:t>Donald&amp;fields</a:t>
            </a:r>
            <a:r>
              <a:rPr lang="en-US" sz="1200" dirty="0"/>
              <a:t>=</a:t>
            </a:r>
            <a:r>
              <a:rPr lang="en-US" sz="1200" dirty="0" err="1"/>
              <a:t>uni,last_name</a:t>
            </a:r>
            <a:endParaRPr lang="en-US" sz="1200" dirty="0"/>
          </a:p>
          <a:p>
            <a:pPr lvl="1"/>
            <a:r>
              <a:rPr lang="en-US" sz="1200" dirty="0"/>
              <a:t>Is analogous to the SQL query</a:t>
            </a:r>
            <a:br>
              <a:rPr lang="en-US" sz="1200" dirty="0"/>
            </a:br>
            <a:r>
              <a:rPr lang="en-US" sz="1200" i="1" dirty="0"/>
              <a:t>select </a:t>
            </a:r>
            <a:r>
              <a:rPr lang="en-US" sz="1200" i="1" dirty="0" err="1"/>
              <a:t>uni</a:t>
            </a:r>
            <a:r>
              <a:rPr lang="en-US" sz="1200" i="1" dirty="0"/>
              <a:t>, </a:t>
            </a:r>
            <a:r>
              <a:rPr lang="en-US" sz="1200" i="1" dirty="0" err="1"/>
              <a:t>last_name</a:t>
            </a:r>
            <a:r>
              <a:rPr lang="en-US" sz="1200" i="1" dirty="0"/>
              <a:t> from students where </a:t>
            </a:r>
            <a:r>
              <a:rPr lang="en-US" sz="1200" i="1" dirty="0" err="1"/>
              <a:t>last_name</a:t>
            </a:r>
            <a:r>
              <a:rPr lang="en-US" sz="1200" i="1" dirty="0"/>
              <a:t>=‘Ferguson’ and </a:t>
            </a:r>
            <a:r>
              <a:rPr lang="en-US" sz="1200" i="1" dirty="0" err="1"/>
              <a:t>first_name</a:t>
            </a:r>
            <a:r>
              <a:rPr lang="en-US" sz="1200" i="1" dirty="0"/>
              <a:t>=‘Donald’</a:t>
            </a:r>
          </a:p>
          <a:p>
            <a:r>
              <a:rPr lang="en-US" sz="1400" dirty="0"/>
              <a:t>Query strings are very simple, but useful for many scenarios.</a:t>
            </a:r>
          </a:p>
          <a:p>
            <a:r>
              <a:rPr lang="en-US" sz="1400" dirty="0"/>
              <a:t>There are more powerful, complete query languages, e.g. </a:t>
            </a:r>
            <a:r>
              <a:rPr lang="en-US" sz="1400" dirty="0" err="1"/>
              <a:t>GraphQL</a:t>
            </a:r>
            <a:r>
              <a:rPr lang="en-US" sz="1400" dirty="0"/>
              <a:t>. (</a:t>
            </a:r>
            <a:r>
              <a:rPr lang="en-US" sz="1400" dirty="0">
                <a:hlinkClick r:id="rId2"/>
              </a:rPr>
              <a:t>https://en.wikipedia.org/wiki/GraphQL</a:t>
            </a:r>
            <a:r>
              <a:rPr lang="en-US" sz="1400" dirty="0"/>
              <a:t>)</a:t>
            </a:r>
          </a:p>
          <a:p>
            <a:r>
              <a:rPr lang="en-US" sz="1400" dirty="0"/>
              <a:t>A query that does not return contained resources has </a:t>
            </a:r>
            <a:r>
              <a:rPr lang="en-US" sz="1400" i="1" dirty="0" err="1"/>
              <a:t>status_code</a:t>
            </a:r>
            <a:r>
              <a:rPr lang="en-US" sz="1400" dirty="0"/>
              <a:t> 200 with an empty </a:t>
            </a:r>
            <a:r>
              <a:rPr lang="en-US" sz="1400" i="1" dirty="0"/>
              <a:t>data</a:t>
            </a:r>
            <a:r>
              <a:rPr lang="en-US" sz="1400" dirty="0"/>
              <a:t> section.</a:t>
            </a:r>
            <a:br>
              <a:rPr lang="en-US" sz="1400" dirty="0"/>
            </a:br>
            <a:r>
              <a:rPr lang="en-US" sz="1400" dirty="0"/>
              <a:t>This mirrors the SQL model. An SQL query that does not return rows returns an </a:t>
            </a:r>
            <a:r>
              <a:rPr lang="en-US" sz="1400" i="1" dirty="0"/>
              <a:t>empty table.</a:t>
            </a:r>
            <a:endParaRPr lang="en-US" sz="1400" dirty="0"/>
          </a:p>
          <a:p>
            <a:pPr lvl="1"/>
            <a:endParaRPr lang="en-US" sz="1200" dirty="0"/>
          </a:p>
          <a:p>
            <a:pPr lvl="1"/>
            <a:endParaRPr lang="en-US" sz="1200" dirty="0"/>
          </a:p>
        </p:txBody>
      </p:sp>
      <p:sp>
        <p:nvSpPr>
          <p:cNvPr id="3" name="Title 2">
            <a:extLst>
              <a:ext uri="{FF2B5EF4-FFF2-40B4-BE49-F238E27FC236}">
                <a16:creationId xmlns:a16="http://schemas.microsoft.com/office/drawing/2014/main" id="{465FC5FC-1B73-9B57-D013-EBECB3168881}"/>
              </a:ext>
            </a:extLst>
          </p:cNvPr>
          <p:cNvSpPr>
            <a:spLocks noGrp="1"/>
          </p:cNvSpPr>
          <p:nvPr>
            <p:ph type="title"/>
          </p:nvPr>
        </p:nvSpPr>
        <p:spPr/>
        <p:txBody>
          <a:bodyPr/>
          <a:lstStyle/>
          <a:p>
            <a:r>
              <a:rPr lang="en-US" dirty="0"/>
              <a:t>Query Strings</a:t>
            </a:r>
          </a:p>
        </p:txBody>
      </p:sp>
    </p:spTree>
    <p:extLst>
      <p:ext uri="{BB962C8B-B14F-4D97-AF65-F5344CB8AC3E}">
        <p14:creationId xmlns:p14="http://schemas.microsoft.com/office/powerpoint/2010/main" val="23125004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959E36C-D6F4-A0DD-A8B5-5847ADC480AA}"/>
              </a:ext>
            </a:extLst>
          </p:cNvPr>
          <p:cNvSpPr>
            <a:spLocks noGrp="1"/>
          </p:cNvSpPr>
          <p:nvPr>
            <p:ph idx="1"/>
          </p:nvPr>
        </p:nvSpPr>
        <p:spPr>
          <a:xfrm>
            <a:off x="152400" y="590550"/>
            <a:ext cx="8803888" cy="4038600"/>
          </a:xfrm>
        </p:spPr>
        <p:txBody>
          <a:bodyPr/>
          <a:lstStyle/>
          <a:p>
            <a:r>
              <a:rPr lang="en-US" sz="1600" dirty="0"/>
              <a:t>Bad things may happen when a GET returns a huge result set.</a:t>
            </a:r>
          </a:p>
          <a:p>
            <a:r>
              <a:rPr lang="en-US" sz="1600" dirty="0"/>
              <a:t>A </a:t>
            </a:r>
            <a:r>
              <a:rPr lang="en-US" sz="1600" i="1" dirty="0"/>
              <a:t>page</a:t>
            </a:r>
            <a:r>
              <a:rPr lang="en-US" sz="1600" dirty="0"/>
              <a:t> is a window on the large result set.</a:t>
            </a:r>
          </a:p>
          <a:p>
            <a:r>
              <a:rPr lang="en-US" sz="1600" i="1" dirty="0"/>
              <a:t>limit </a:t>
            </a:r>
            <a:r>
              <a:rPr lang="en-US" sz="1600" dirty="0"/>
              <a:t>is the no. of entries in the result set.</a:t>
            </a:r>
          </a:p>
          <a:p>
            <a:pPr lvl="1"/>
            <a:r>
              <a:rPr lang="en-US" sz="1400" dirty="0"/>
              <a:t>Client may specific a limit.</a:t>
            </a:r>
          </a:p>
          <a:p>
            <a:pPr lvl="1"/>
            <a:r>
              <a:rPr lang="en-US" sz="1400" dirty="0"/>
              <a:t>Server may have a default and/or</a:t>
            </a:r>
            <a:br>
              <a:rPr lang="en-US" sz="1400" dirty="0"/>
            </a:br>
            <a:r>
              <a:rPr lang="en-US" sz="1400" dirty="0"/>
              <a:t>maximum limit it allows.</a:t>
            </a:r>
          </a:p>
          <a:p>
            <a:r>
              <a:rPr lang="en-US" sz="1600" dirty="0"/>
              <a:t>There are many design patterns for</a:t>
            </a:r>
            <a:br>
              <a:rPr lang="en-US" sz="1600" dirty="0"/>
            </a:br>
            <a:r>
              <a:rPr lang="en-US" sz="1600" dirty="0"/>
              <a:t>implementing pagination.</a:t>
            </a:r>
          </a:p>
          <a:p>
            <a:r>
              <a:rPr lang="en-US" sz="1600" dirty="0"/>
              <a:t>Simplest is mirroring the SQL model:</a:t>
            </a:r>
          </a:p>
          <a:p>
            <a:pPr lvl="1"/>
            <a:r>
              <a:rPr lang="en-US" sz="1400" i="1" dirty="0"/>
              <a:t>limit=</a:t>
            </a:r>
            <a:r>
              <a:rPr lang="en-US" sz="1400" i="1" dirty="0" err="1"/>
              <a:t>xxx&amp;offset</a:t>
            </a:r>
            <a:r>
              <a:rPr lang="en-US" sz="1400" i="1" dirty="0"/>
              <a:t>=</a:t>
            </a:r>
            <a:r>
              <a:rPr lang="en-US" sz="1400" i="1" dirty="0" err="1"/>
              <a:t>yyy</a:t>
            </a:r>
            <a:endParaRPr lang="en-US" sz="1400" i="1" dirty="0"/>
          </a:p>
          <a:p>
            <a:pPr lvl="1"/>
            <a:r>
              <a:rPr lang="en-US" sz="1400" dirty="0"/>
              <a:t>The links section is the response should contain:</a:t>
            </a:r>
          </a:p>
          <a:p>
            <a:pPr lvl="2"/>
            <a:r>
              <a:rPr lang="en-US" sz="1200" dirty="0" err="1"/>
              <a:t>prev</a:t>
            </a:r>
            <a:endParaRPr lang="en-US" sz="1200" dirty="0"/>
          </a:p>
          <a:p>
            <a:pPr lvl="2"/>
            <a:r>
              <a:rPr lang="en-US" sz="1200" dirty="0"/>
              <a:t>next</a:t>
            </a:r>
          </a:p>
          <a:p>
            <a:pPr lvl="2"/>
            <a:r>
              <a:rPr lang="en-US" sz="1200" dirty="0"/>
              <a:t>current</a:t>
            </a:r>
          </a:p>
          <a:p>
            <a:pPr lvl="2"/>
            <a:r>
              <a:rPr lang="en-US" sz="1200" dirty="0"/>
              <a:t>May contain </a:t>
            </a:r>
            <a:r>
              <a:rPr lang="en-US" sz="1200" i="1" dirty="0"/>
              <a:t>first</a:t>
            </a:r>
            <a:r>
              <a:rPr lang="en-US" sz="1200" dirty="0"/>
              <a:t> and </a:t>
            </a:r>
            <a:r>
              <a:rPr lang="en-US" sz="1200" i="1" dirty="0"/>
              <a:t>last.</a:t>
            </a:r>
            <a:endParaRPr lang="en-US" sz="1200" dirty="0"/>
          </a:p>
          <a:p>
            <a:endParaRPr lang="en-US" sz="1600" dirty="0"/>
          </a:p>
          <a:p>
            <a:endParaRPr lang="en-US" sz="1600" dirty="0"/>
          </a:p>
        </p:txBody>
      </p:sp>
      <p:sp>
        <p:nvSpPr>
          <p:cNvPr id="3" name="Title 2">
            <a:extLst>
              <a:ext uri="{FF2B5EF4-FFF2-40B4-BE49-F238E27FC236}">
                <a16:creationId xmlns:a16="http://schemas.microsoft.com/office/drawing/2014/main" id="{E3662623-5F30-2D85-F3FC-DF08652AAF98}"/>
              </a:ext>
            </a:extLst>
          </p:cNvPr>
          <p:cNvSpPr>
            <a:spLocks noGrp="1"/>
          </p:cNvSpPr>
          <p:nvPr>
            <p:ph type="title"/>
          </p:nvPr>
        </p:nvSpPr>
        <p:spPr/>
        <p:txBody>
          <a:bodyPr/>
          <a:lstStyle/>
          <a:p>
            <a:r>
              <a:rPr lang="en-US" dirty="0"/>
              <a:t>Pagination</a:t>
            </a:r>
          </a:p>
        </p:txBody>
      </p:sp>
      <p:pic>
        <p:nvPicPr>
          <p:cNvPr id="5" name="Picture 4">
            <a:extLst>
              <a:ext uri="{FF2B5EF4-FFF2-40B4-BE49-F238E27FC236}">
                <a16:creationId xmlns:a16="http://schemas.microsoft.com/office/drawing/2014/main" id="{CF7107DD-1816-39D2-8505-8873DD4504D5}"/>
              </a:ext>
            </a:extLst>
          </p:cNvPr>
          <p:cNvPicPr>
            <a:picLocks noChangeAspect="1"/>
          </p:cNvPicPr>
          <p:nvPr/>
        </p:nvPicPr>
        <p:blipFill>
          <a:blip r:embed="rId2"/>
          <a:stretch>
            <a:fillRect/>
          </a:stretch>
        </p:blipFill>
        <p:spPr>
          <a:xfrm>
            <a:off x="4751773" y="969445"/>
            <a:ext cx="4204515" cy="3659705"/>
          </a:xfrm>
          <a:prstGeom prst="rect">
            <a:avLst/>
          </a:prstGeom>
        </p:spPr>
      </p:pic>
    </p:spTree>
    <p:extLst>
      <p:ext uri="{BB962C8B-B14F-4D97-AF65-F5344CB8AC3E}">
        <p14:creationId xmlns:p14="http://schemas.microsoft.com/office/powerpoint/2010/main" val="29042014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4000" i="1" dirty="0">
                <a:solidFill>
                  <a:schemeClr val="bg1"/>
                </a:solidFill>
              </a:rPr>
              <a:t>Summary</a:t>
            </a:r>
          </a:p>
        </p:txBody>
      </p:sp>
      <p:sp>
        <p:nvSpPr>
          <p:cNvPr id="2" name="TextBox 11">
            <a:extLst>
              <a:ext uri="{FF2B5EF4-FFF2-40B4-BE49-F238E27FC236}">
                <a16:creationId xmlns:a16="http://schemas.microsoft.com/office/drawing/2014/main" id="{FA18F414-8DA5-155A-3B94-50D06E9D2783}"/>
              </a:ext>
            </a:extLst>
          </p:cNvPr>
          <p:cNvSpPr txBox="1">
            <a:spLocks noChangeArrowheads="1"/>
          </p:cNvSpPr>
          <p:nvPr/>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25</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spTree>
    <p:extLst>
      <p:ext uri="{BB962C8B-B14F-4D97-AF65-F5344CB8AC3E}">
        <p14:creationId xmlns:p14="http://schemas.microsoft.com/office/powerpoint/2010/main" val="30746155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769044FE-EE50-DA39-1234-0BEDCA6877BB}"/>
              </a:ext>
            </a:extLst>
          </p:cNvPr>
          <p:cNvGraphicFramePr>
            <a:graphicFrameLocks noGrp="1"/>
          </p:cNvGraphicFramePr>
          <p:nvPr>
            <p:ph idx="1"/>
          </p:nvPr>
        </p:nvGraphicFramePr>
        <p:xfrm>
          <a:off x="152400" y="590550"/>
          <a:ext cx="8839200" cy="2692400"/>
        </p:xfrm>
        <a:graphic>
          <a:graphicData uri="http://schemas.openxmlformats.org/drawingml/2006/table">
            <a:tbl>
              <a:tblPr firstRow="1" bandRow="1">
                <a:tableStyleId>{5C22544A-7EE6-4342-B048-85BDC9FD1C3A}</a:tableStyleId>
              </a:tblPr>
              <a:tblGrid>
                <a:gridCol w="2221380">
                  <a:extLst>
                    <a:ext uri="{9D8B030D-6E8A-4147-A177-3AD203B41FA5}">
                      <a16:colId xmlns:a16="http://schemas.microsoft.com/office/drawing/2014/main" val="1757556600"/>
                    </a:ext>
                  </a:extLst>
                </a:gridCol>
                <a:gridCol w="1588620">
                  <a:extLst>
                    <a:ext uri="{9D8B030D-6E8A-4147-A177-3AD203B41FA5}">
                      <a16:colId xmlns:a16="http://schemas.microsoft.com/office/drawing/2014/main" val="3987263488"/>
                    </a:ext>
                  </a:extLst>
                </a:gridCol>
                <a:gridCol w="5029200">
                  <a:extLst>
                    <a:ext uri="{9D8B030D-6E8A-4147-A177-3AD203B41FA5}">
                      <a16:colId xmlns:a16="http://schemas.microsoft.com/office/drawing/2014/main" val="3191311703"/>
                    </a:ext>
                  </a:extLst>
                </a:gridCol>
              </a:tblGrid>
              <a:tr h="370840">
                <a:tc>
                  <a:txBody>
                    <a:bodyPr/>
                    <a:lstStyle/>
                    <a:p>
                      <a:r>
                        <a:rPr lang="en-US" sz="1100" dirty="0"/>
                        <a:t>Path</a:t>
                      </a:r>
                    </a:p>
                  </a:txBody>
                  <a:tcPr/>
                </a:tc>
                <a:tc>
                  <a:txBody>
                    <a:bodyPr/>
                    <a:lstStyle/>
                    <a:p>
                      <a:r>
                        <a:rPr lang="en-US" sz="1100" dirty="0"/>
                        <a:t>Method</a:t>
                      </a:r>
                    </a:p>
                  </a:txBody>
                  <a:tcPr/>
                </a:tc>
                <a:tc>
                  <a:txBody>
                    <a:bodyPr/>
                    <a:lstStyle/>
                    <a:p>
                      <a:r>
                        <a:rPr lang="en-US" sz="1100" dirty="0"/>
                        <a:t>Description</a:t>
                      </a:r>
                    </a:p>
                  </a:txBody>
                  <a:tcPr/>
                </a:tc>
                <a:extLst>
                  <a:ext uri="{0D108BD9-81ED-4DB2-BD59-A6C34878D82A}">
                    <a16:rowId xmlns:a16="http://schemas.microsoft.com/office/drawing/2014/main" val="2499983399"/>
                  </a:ext>
                </a:extLst>
              </a:tr>
              <a:tr h="370840">
                <a:tc>
                  <a:txBody>
                    <a:bodyPr/>
                    <a:lstStyle/>
                    <a:p>
                      <a:r>
                        <a:rPr lang="en-US" sz="1100" dirty="0"/>
                        <a:t>/resource</a:t>
                      </a:r>
                    </a:p>
                  </a:txBody>
                  <a:tcPr/>
                </a:tc>
                <a:tc>
                  <a:txBody>
                    <a:bodyPr/>
                    <a:lstStyle/>
                    <a:p>
                      <a:r>
                        <a:rPr lang="en-US" sz="1100" dirty="0"/>
                        <a:t>POST</a:t>
                      </a:r>
                    </a:p>
                  </a:txBody>
                  <a:tcPr/>
                </a:tc>
                <a:tc>
                  <a:txBody>
                    <a:bodyPr/>
                    <a:lstStyle/>
                    <a:p>
                      <a:pPr marL="285750" indent="-285750">
                        <a:buFont typeface="Arial" panose="020B0604020202020204" pitchFamily="34" charset="0"/>
                        <a:buChar char="•"/>
                      </a:pPr>
                      <a:r>
                        <a:rPr lang="en-US" sz="1100" dirty="0"/>
                        <a:t>Create a new resource in collection.</a:t>
                      </a:r>
                    </a:p>
                    <a:p>
                      <a:pPr marL="285750" indent="-285750">
                        <a:buFont typeface="Arial" panose="020B0604020202020204" pitchFamily="34" charset="0"/>
                        <a:buChar char="•"/>
                      </a:pPr>
                      <a:r>
                        <a:rPr lang="en-US" sz="1100" dirty="0"/>
                        <a:t>Similar to SQL INSERT.</a:t>
                      </a:r>
                    </a:p>
                  </a:txBody>
                  <a:tcPr/>
                </a:tc>
                <a:extLst>
                  <a:ext uri="{0D108BD9-81ED-4DB2-BD59-A6C34878D82A}">
                    <a16:rowId xmlns:a16="http://schemas.microsoft.com/office/drawing/2014/main" val="1851982467"/>
                  </a:ext>
                </a:extLst>
              </a:tr>
              <a:tr h="370840">
                <a:tc>
                  <a:txBody>
                    <a:bodyPr/>
                    <a:lstStyle/>
                    <a:p>
                      <a:endParaRPr lang="en-US" sz="1100" dirty="0"/>
                    </a:p>
                  </a:txBody>
                  <a:tcPr/>
                </a:tc>
                <a:tc>
                  <a:txBody>
                    <a:bodyPr/>
                    <a:lstStyle/>
                    <a:p>
                      <a:r>
                        <a:rPr lang="en-US" sz="1100" dirty="0"/>
                        <a:t>GET</a:t>
                      </a:r>
                    </a:p>
                  </a:txBody>
                  <a:tcPr/>
                </a:tc>
                <a:tc>
                  <a:txBody>
                    <a:bodyPr/>
                    <a:lstStyle/>
                    <a:p>
                      <a:pPr marL="285750" indent="-285750">
                        <a:buFont typeface="Arial" panose="020B0604020202020204" pitchFamily="34" charset="0"/>
                        <a:buChar char="•"/>
                      </a:pPr>
                      <a:r>
                        <a:rPr lang="en-US" sz="1100" dirty="0"/>
                        <a:t>Retrieve all resources in a collection or query for a subset of the resources.</a:t>
                      </a:r>
                    </a:p>
                    <a:p>
                      <a:pPr marL="285750" indent="-285750">
                        <a:buFont typeface="Arial" panose="020B0604020202020204" pitchFamily="34" charset="0"/>
                        <a:buChar char="•"/>
                      </a:pPr>
                      <a:r>
                        <a:rPr lang="en-US" sz="1100" dirty="0"/>
                        <a:t>Similar to SQL SELECT</a:t>
                      </a:r>
                    </a:p>
                  </a:txBody>
                  <a:tcPr/>
                </a:tc>
                <a:extLst>
                  <a:ext uri="{0D108BD9-81ED-4DB2-BD59-A6C34878D82A}">
                    <a16:rowId xmlns:a16="http://schemas.microsoft.com/office/drawing/2014/main" val="2554233252"/>
                  </a:ext>
                </a:extLst>
              </a:tr>
              <a:tr h="370840">
                <a:tc>
                  <a:txBody>
                    <a:bodyPr/>
                    <a:lstStyle/>
                    <a:p>
                      <a:r>
                        <a:rPr lang="en-US" sz="1100" dirty="0"/>
                        <a:t>/resource/&lt;key&gt;</a:t>
                      </a:r>
                    </a:p>
                  </a:txBody>
                  <a:tcPr/>
                </a:tc>
                <a:tc>
                  <a:txBody>
                    <a:bodyPr/>
                    <a:lstStyle/>
                    <a:p>
                      <a:r>
                        <a:rPr lang="en-US" sz="1100" dirty="0"/>
                        <a:t>GET</a:t>
                      </a:r>
                    </a:p>
                  </a:txBody>
                  <a:tcPr/>
                </a:tc>
                <a:tc>
                  <a:txBody>
                    <a:bodyPr/>
                    <a:lstStyle/>
                    <a:p>
                      <a:pPr marL="285750" indent="-285750">
                        <a:buFont typeface="Arial" panose="020B0604020202020204" pitchFamily="34" charset="0"/>
                        <a:buChar char="•"/>
                      </a:pPr>
                      <a:r>
                        <a:rPr lang="en-US" sz="1100" dirty="0"/>
                        <a:t>Get a specific resource in collection.</a:t>
                      </a:r>
                    </a:p>
                    <a:p>
                      <a:pPr marL="285750" indent="-285750">
                        <a:buFont typeface="Arial" panose="020B0604020202020204" pitchFamily="34" charset="0"/>
                        <a:buChar char="•"/>
                      </a:pPr>
                      <a:r>
                        <a:rPr lang="en-US" sz="1100" dirty="0"/>
                        <a:t>Similar to finding by primary key.</a:t>
                      </a:r>
                    </a:p>
                  </a:txBody>
                  <a:tcPr/>
                </a:tc>
                <a:extLst>
                  <a:ext uri="{0D108BD9-81ED-4DB2-BD59-A6C34878D82A}">
                    <a16:rowId xmlns:a16="http://schemas.microsoft.com/office/drawing/2014/main" val="3464903170"/>
                  </a:ext>
                </a:extLst>
              </a:tr>
              <a:tr h="299720">
                <a:tc>
                  <a:txBody>
                    <a:bodyPr/>
                    <a:lstStyle/>
                    <a:p>
                      <a:endParaRPr lang="en-US" sz="1100" dirty="0"/>
                    </a:p>
                  </a:txBody>
                  <a:tcPr/>
                </a:tc>
                <a:tc>
                  <a:txBody>
                    <a:bodyPr/>
                    <a:lstStyle/>
                    <a:p>
                      <a:r>
                        <a:rPr lang="en-US" sz="1100" dirty="0"/>
                        <a:t>PUT</a:t>
                      </a:r>
                    </a:p>
                  </a:txBody>
                  <a:tcPr/>
                </a:tc>
                <a:tc>
                  <a:txBody>
                    <a:bodyPr/>
                    <a:lstStyle/>
                    <a:p>
                      <a:pPr marL="285750" indent="-285750">
                        <a:buFont typeface="Arial" panose="020B0604020202020204" pitchFamily="34" charset="0"/>
                        <a:buChar char="•"/>
                      </a:pPr>
                      <a:r>
                        <a:rPr lang="en-US" sz="1100" dirty="0"/>
                        <a:t>Similar to SQL UPDATE</a:t>
                      </a:r>
                    </a:p>
                  </a:txBody>
                  <a:tcPr/>
                </a:tc>
                <a:extLst>
                  <a:ext uri="{0D108BD9-81ED-4DB2-BD59-A6C34878D82A}">
                    <a16:rowId xmlns:a16="http://schemas.microsoft.com/office/drawing/2014/main" val="1708238746"/>
                  </a:ext>
                </a:extLst>
              </a:tr>
              <a:tr h="370840">
                <a:tc>
                  <a:txBody>
                    <a:bodyPr/>
                    <a:lstStyle/>
                    <a:p>
                      <a:endParaRPr lang="en-US" sz="1100" dirty="0"/>
                    </a:p>
                  </a:txBody>
                  <a:tcPr/>
                </a:tc>
                <a:tc>
                  <a:txBody>
                    <a:bodyPr/>
                    <a:lstStyle/>
                    <a:p>
                      <a:r>
                        <a:rPr lang="en-US" sz="1100" dirty="0"/>
                        <a:t>DELETE</a:t>
                      </a:r>
                    </a:p>
                  </a:txBody>
                  <a:tcPr/>
                </a:tc>
                <a:tc>
                  <a:txBody>
                    <a:bodyPr/>
                    <a:lstStyle/>
                    <a:p>
                      <a:pPr marL="285750" indent="-285750">
                        <a:buFont typeface="Arial" panose="020B0604020202020204" pitchFamily="34" charset="0"/>
                        <a:buChar char="•"/>
                      </a:pPr>
                      <a:r>
                        <a:rPr lang="en-US" sz="1100" dirty="0"/>
                        <a:t>Similar to SQL DELETE</a:t>
                      </a:r>
                    </a:p>
                  </a:txBody>
                  <a:tcPr/>
                </a:tc>
                <a:extLst>
                  <a:ext uri="{0D108BD9-81ED-4DB2-BD59-A6C34878D82A}">
                    <a16:rowId xmlns:a16="http://schemas.microsoft.com/office/drawing/2014/main" val="3778614276"/>
                  </a:ext>
                </a:extLst>
              </a:tr>
              <a:tr h="370840">
                <a:tc>
                  <a:txBody>
                    <a:bodyPr/>
                    <a:lstStyle/>
                    <a:p>
                      <a:r>
                        <a:rPr lang="en-US" sz="1100" dirty="0"/>
                        <a:t>/resource/key/&lt;resource2&gt;</a:t>
                      </a:r>
                    </a:p>
                  </a:txBody>
                  <a:tcPr/>
                </a:tc>
                <a:tc>
                  <a:txBody>
                    <a:bodyPr/>
                    <a:lstStyle/>
                    <a:p>
                      <a:endParaRPr lang="en-US" sz="1100" dirty="0"/>
                    </a:p>
                  </a:txBody>
                  <a:tcPr/>
                </a:tc>
                <a:tc>
                  <a:txBody>
                    <a:bodyPr/>
                    <a:lstStyle/>
                    <a:p>
                      <a:pPr marL="285750" indent="-285750">
                        <a:buFont typeface="Arial" panose="020B0604020202020204" pitchFamily="34" charset="0"/>
                        <a:buChar char="•"/>
                      </a:pPr>
                      <a:r>
                        <a:rPr lang="en-US" sz="1100" dirty="0"/>
                        <a:t>Similar to following a foreign key relationship</a:t>
                      </a:r>
                    </a:p>
                  </a:txBody>
                  <a:tcPr/>
                </a:tc>
                <a:extLst>
                  <a:ext uri="{0D108BD9-81ED-4DB2-BD59-A6C34878D82A}">
                    <a16:rowId xmlns:a16="http://schemas.microsoft.com/office/drawing/2014/main" val="871500910"/>
                  </a:ext>
                </a:extLst>
              </a:tr>
            </a:tbl>
          </a:graphicData>
        </a:graphic>
      </p:graphicFrame>
      <p:sp>
        <p:nvSpPr>
          <p:cNvPr id="3" name="Title 2">
            <a:extLst>
              <a:ext uri="{FF2B5EF4-FFF2-40B4-BE49-F238E27FC236}">
                <a16:creationId xmlns:a16="http://schemas.microsoft.com/office/drawing/2014/main" id="{2051F61F-9F0B-2D75-A834-8F8071C1300C}"/>
              </a:ext>
            </a:extLst>
          </p:cNvPr>
          <p:cNvSpPr>
            <a:spLocks noGrp="1"/>
          </p:cNvSpPr>
          <p:nvPr>
            <p:ph type="title"/>
          </p:nvPr>
        </p:nvSpPr>
        <p:spPr/>
        <p:txBody>
          <a:bodyPr/>
          <a:lstStyle/>
          <a:p>
            <a:r>
              <a:rPr lang="en-US" dirty="0"/>
              <a:t>Summary and Progress</a:t>
            </a:r>
          </a:p>
        </p:txBody>
      </p:sp>
      <p:sp>
        <p:nvSpPr>
          <p:cNvPr id="5" name="TextBox 4">
            <a:extLst>
              <a:ext uri="{FF2B5EF4-FFF2-40B4-BE49-F238E27FC236}">
                <a16:creationId xmlns:a16="http://schemas.microsoft.com/office/drawing/2014/main" id="{E28E8DB3-EC0F-F316-E5AC-87465EA8A3F8}"/>
              </a:ext>
            </a:extLst>
          </p:cNvPr>
          <p:cNvSpPr txBox="1"/>
          <p:nvPr/>
        </p:nvSpPr>
        <p:spPr>
          <a:xfrm>
            <a:off x="304800" y="3486150"/>
            <a:ext cx="8153400" cy="646331"/>
          </a:xfrm>
          <a:prstGeom prst="rect">
            <a:avLst/>
          </a:prstGeom>
          <a:noFill/>
        </p:spPr>
        <p:txBody>
          <a:bodyPr wrap="square" rtlCol="0">
            <a:spAutoFit/>
          </a:bodyPr>
          <a:lstStyle/>
          <a:p>
            <a:pPr marL="285750" indent="-285750">
              <a:buFont typeface="Arial" panose="020B0604020202020204" pitchFamily="34" charset="0"/>
              <a:buChar char="•"/>
            </a:pPr>
            <a:r>
              <a:rPr lang="en-US" dirty="0"/>
              <a:t>We will cover other operations, subtleties, etc. in next lecture.</a:t>
            </a:r>
          </a:p>
          <a:p>
            <a:pPr marL="285750" indent="-285750">
              <a:buFont typeface="Arial" panose="020B0604020202020204" pitchFamily="34" charset="0"/>
              <a:buChar char="•"/>
            </a:pPr>
            <a:r>
              <a:rPr lang="en-US" dirty="0"/>
              <a:t>We will also cover other REST concepts like statelessness, … … in next lecture.</a:t>
            </a:r>
          </a:p>
        </p:txBody>
      </p:sp>
    </p:spTree>
    <p:extLst>
      <p:ext uri="{BB962C8B-B14F-4D97-AF65-F5344CB8AC3E}">
        <p14:creationId xmlns:p14="http://schemas.microsoft.com/office/powerpoint/2010/main" val="34010150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err="1">
                <a:solidFill>
                  <a:schemeClr val="bg1"/>
                </a:solidFill>
              </a:rPr>
              <a:t>OpenAPI</a:t>
            </a:r>
            <a:endParaRPr lang="en-US" altLang="en-US" sz="1600" i="1" dirty="0">
              <a:solidFill>
                <a:schemeClr val="bg1"/>
              </a:solidFill>
            </a:endParaRPr>
          </a:p>
        </p:txBody>
      </p:sp>
      <p:sp>
        <p:nvSpPr>
          <p:cNvPr id="9" name="TextBox 11">
            <a:extLst>
              <a:ext uri="{FF2B5EF4-FFF2-40B4-BE49-F238E27FC236}">
                <a16:creationId xmlns:a16="http://schemas.microsoft.com/office/drawing/2014/main" id="{AB0E8B38-9DC2-1F47-A4D5-580C7FF0CEAD}"/>
              </a:ext>
            </a:extLst>
          </p:cNvPr>
          <p:cNvSpPr txBox="1">
            <a:spLocks noChangeArrowheads="1"/>
          </p:cNvSpPr>
          <p:nvPr/>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27</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spTree>
    <p:extLst>
      <p:ext uri="{BB962C8B-B14F-4D97-AF65-F5344CB8AC3E}">
        <p14:creationId xmlns:p14="http://schemas.microsoft.com/office/powerpoint/2010/main" val="24989558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D0966F0-3C23-3895-1760-B850B8595E58}"/>
              </a:ext>
            </a:extLst>
          </p:cNvPr>
          <p:cNvSpPr>
            <a:spLocks noGrp="1"/>
          </p:cNvSpPr>
          <p:nvPr>
            <p:ph idx="1"/>
          </p:nvPr>
        </p:nvSpPr>
        <p:spPr>
          <a:xfrm>
            <a:off x="152400" y="590550"/>
            <a:ext cx="8839200" cy="4095750"/>
          </a:xfrm>
        </p:spPr>
        <p:txBody>
          <a:bodyPr/>
          <a:lstStyle/>
          <a:p>
            <a:r>
              <a:rPr lang="en-US" sz="1200" dirty="0"/>
              <a:t>The </a:t>
            </a:r>
            <a:r>
              <a:rPr lang="en-US" sz="1200" dirty="0" err="1"/>
              <a:t>OpenAPI</a:t>
            </a:r>
            <a:r>
              <a:rPr lang="en-US" sz="1200" dirty="0"/>
              <a:t> Specification, previously known as the Swagger Specification, is a specification for machine-readable interface files for describing, producing, consuming, and visualizing RESTful web services. (</a:t>
            </a:r>
            <a:r>
              <a:rPr lang="en-US" sz="1200" dirty="0">
                <a:hlinkClick r:id="rId2"/>
              </a:rPr>
              <a:t>https://en.wikipedia.org/wiki/OpenAPI_Specification</a:t>
            </a:r>
            <a:r>
              <a:rPr lang="en-US" sz="1200" dirty="0"/>
              <a:t>)</a:t>
            </a:r>
          </a:p>
          <a:p>
            <a:r>
              <a:rPr lang="en-US" sz="1200" dirty="0"/>
              <a:t>Sections:</a:t>
            </a:r>
          </a:p>
          <a:p>
            <a:pPr lvl="1"/>
            <a:r>
              <a:rPr lang="en-US" sz="1100" dirty="0"/>
              <a:t>Info: Basic information about API, e.g. author, license.</a:t>
            </a:r>
          </a:p>
          <a:p>
            <a:pPr lvl="1"/>
            <a:r>
              <a:rPr lang="en-US" sz="1100" dirty="0"/>
              <a:t>Servers: Endpoint addresses implementing API.</a:t>
            </a:r>
          </a:p>
          <a:p>
            <a:pPr lvl="1"/>
            <a:r>
              <a:rPr lang="en-US" sz="1100" dirty="0"/>
              <a:t>Security: Security protocols and providers supported</a:t>
            </a:r>
          </a:p>
          <a:p>
            <a:pPr lvl="1"/>
            <a:r>
              <a:rPr lang="en-US" sz="1100" dirty="0"/>
              <a:t>Paths:</a:t>
            </a:r>
          </a:p>
          <a:p>
            <a:pPr lvl="2"/>
            <a:r>
              <a:rPr lang="en-US" sz="1050" dirty="0"/>
              <a:t>Implicitly defines the “resource” and “navigation link” by</a:t>
            </a:r>
            <a:br>
              <a:rPr lang="en-US" sz="1050" dirty="0"/>
            </a:br>
            <a:r>
              <a:rPr lang="en-US" sz="1050" dirty="0"/>
              <a:t>enumerating paths.</a:t>
            </a:r>
          </a:p>
          <a:p>
            <a:pPr lvl="2"/>
            <a:r>
              <a:rPr lang="en-US" sz="1050" dirty="0"/>
              <a:t>Specifies parameters, return types, content types, etc.</a:t>
            </a:r>
          </a:p>
          <a:p>
            <a:pPr lvl="1"/>
            <a:r>
              <a:rPr lang="en-US" sz="1100" dirty="0"/>
              <a:t>Tags: Metadata for classifying/grouping paths.</a:t>
            </a:r>
          </a:p>
          <a:p>
            <a:pPr lvl="1"/>
            <a:r>
              <a:rPr lang="en-US" sz="1100" dirty="0"/>
              <a:t>External Docs links to additional information.</a:t>
            </a:r>
          </a:p>
          <a:p>
            <a:pPr lvl="1"/>
            <a:r>
              <a:rPr lang="en-US" sz="1100" dirty="0"/>
              <a:t>Components: Specifies body element schema. Logically defining:</a:t>
            </a:r>
          </a:p>
          <a:p>
            <a:pPr lvl="2"/>
            <a:r>
              <a:rPr lang="en-US" sz="1050" dirty="0"/>
              <a:t>Data Transfer Objects</a:t>
            </a:r>
          </a:p>
          <a:p>
            <a:pPr lvl="2"/>
            <a:r>
              <a:rPr lang="en-US" sz="1050" dirty="0"/>
              <a:t>Entity types in the ER-Model. </a:t>
            </a:r>
          </a:p>
          <a:p>
            <a:r>
              <a:rPr lang="en-US" sz="1450" dirty="0"/>
              <a:t>There are two basic approaches to defining the </a:t>
            </a:r>
            <a:r>
              <a:rPr lang="en-US" sz="1450" dirty="0" err="1"/>
              <a:t>OpenAPI</a:t>
            </a:r>
            <a:r>
              <a:rPr lang="en-US" sz="1450" dirty="0"/>
              <a:t> document:</a:t>
            </a:r>
          </a:p>
          <a:p>
            <a:pPr marL="800100" lvl="1" indent="-342900">
              <a:buFont typeface="+mj-lt"/>
              <a:buAutoNum type="arabicPeriod"/>
            </a:pPr>
            <a:r>
              <a:rPr lang="en-US" sz="1250" dirty="0"/>
              <a:t>Top-down: Explicitly author an </a:t>
            </a:r>
            <a:r>
              <a:rPr lang="en-US" sz="1250" dirty="0" err="1"/>
              <a:t>OpenAPI</a:t>
            </a:r>
            <a:r>
              <a:rPr lang="en-US" sz="1250" dirty="0"/>
              <a:t> document.</a:t>
            </a:r>
          </a:p>
          <a:p>
            <a:pPr marL="800100" lvl="1" indent="-342900">
              <a:buFont typeface="+mj-lt"/>
              <a:buAutoNum type="arabicPeriod"/>
            </a:pPr>
            <a:r>
              <a:rPr lang="en-US" sz="1250" dirty="0"/>
              <a:t>Bottom-up/Inside-out: Annotate implementation to define how to</a:t>
            </a:r>
            <a:br>
              <a:rPr lang="en-US" sz="1250" dirty="0"/>
            </a:br>
            <a:r>
              <a:rPr lang="en-US" sz="1250" dirty="0"/>
              <a:t>map application implementation elements to document.</a:t>
            </a:r>
          </a:p>
        </p:txBody>
      </p:sp>
      <p:sp>
        <p:nvSpPr>
          <p:cNvPr id="3" name="Title 2">
            <a:extLst>
              <a:ext uri="{FF2B5EF4-FFF2-40B4-BE49-F238E27FC236}">
                <a16:creationId xmlns:a16="http://schemas.microsoft.com/office/drawing/2014/main" id="{0BB40505-253B-78D9-D2CC-202A41F7122F}"/>
              </a:ext>
            </a:extLst>
          </p:cNvPr>
          <p:cNvSpPr>
            <a:spLocks noGrp="1"/>
          </p:cNvSpPr>
          <p:nvPr>
            <p:ph type="title"/>
          </p:nvPr>
        </p:nvSpPr>
        <p:spPr/>
        <p:txBody>
          <a:bodyPr/>
          <a:lstStyle/>
          <a:p>
            <a:r>
              <a:rPr lang="en-US" dirty="0" err="1"/>
              <a:t>OpenAPI</a:t>
            </a:r>
            <a:endParaRPr lang="en-US" dirty="0"/>
          </a:p>
        </p:txBody>
      </p:sp>
      <p:pic>
        <p:nvPicPr>
          <p:cNvPr id="2050" name="Picture 2">
            <a:extLst>
              <a:ext uri="{FF2B5EF4-FFF2-40B4-BE49-F238E27FC236}">
                <a16:creationId xmlns:a16="http://schemas.microsoft.com/office/drawing/2014/main" id="{6A9491D8-0E76-E8E2-16CE-83ED32D5D9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1200" y="1428750"/>
            <a:ext cx="2662343" cy="3257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86335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6DF232-0D00-654C-2D9C-6D06BC00F92C}"/>
              </a:ext>
            </a:extLst>
          </p:cNvPr>
          <p:cNvSpPr>
            <a:spLocks noGrp="1"/>
          </p:cNvSpPr>
          <p:nvPr>
            <p:ph type="title"/>
          </p:nvPr>
        </p:nvSpPr>
        <p:spPr/>
        <p:txBody>
          <a:bodyPr/>
          <a:lstStyle/>
          <a:p>
            <a:r>
              <a:rPr lang="en-US" sz="2800" dirty="0" err="1"/>
              <a:t>OpenAPI</a:t>
            </a:r>
            <a:r>
              <a:rPr lang="en-US" sz="2800" dirty="0"/>
              <a:t> Document </a:t>
            </a:r>
            <a:r>
              <a:rPr lang="en-US" sz="1000" dirty="0"/>
              <a:t>(https://</a:t>
            </a:r>
            <a:r>
              <a:rPr lang="en-US" sz="1000" dirty="0" err="1"/>
              <a:t>app.swaggerhub.com</a:t>
            </a:r>
            <a:r>
              <a:rPr lang="en-US" sz="1000" dirty="0"/>
              <a:t>/</a:t>
            </a:r>
            <a:r>
              <a:rPr lang="en-US" sz="1000" dirty="0" err="1"/>
              <a:t>apis</a:t>
            </a:r>
            <a:r>
              <a:rPr lang="en-US" sz="1000" dirty="0"/>
              <a:t>/donff2/E6156StudentBasicInfo/1.0.0#/info)</a:t>
            </a:r>
          </a:p>
        </p:txBody>
      </p:sp>
      <p:pic>
        <p:nvPicPr>
          <p:cNvPr id="4" name="Picture 3">
            <a:extLst>
              <a:ext uri="{FF2B5EF4-FFF2-40B4-BE49-F238E27FC236}">
                <a16:creationId xmlns:a16="http://schemas.microsoft.com/office/drawing/2014/main" id="{7929A8D4-7F89-0899-F315-A5FAD23F9700}"/>
              </a:ext>
            </a:extLst>
          </p:cNvPr>
          <p:cNvPicPr>
            <a:picLocks noChangeAspect="1"/>
          </p:cNvPicPr>
          <p:nvPr/>
        </p:nvPicPr>
        <p:blipFill>
          <a:blip r:embed="rId2"/>
          <a:stretch>
            <a:fillRect/>
          </a:stretch>
        </p:blipFill>
        <p:spPr>
          <a:xfrm>
            <a:off x="685800" y="489520"/>
            <a:ext cx="7772400" cy="4164459"/>
          </a:xfrm>
          <a:prstGeom prst="rect">
            <a:avLst/>
          </a:prstGeom>
        </p:spPr>
      </p:pic>
    </p:spTree>
    <p:extLst>
      <p:ext uri="{BB962C8B-B14F-4D97-AF65-F5344CB8AC3E}">
        <p14:creationId xmlns:p14="http://schemas.microsoft.com/office/powerpoint/2010/main" val="2931501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546F29A-F342-0B46-95D6-143D7EBF421E}"/>
              </a:ext>
            </a:extLst>
          </p:cNvPr>
          <p:cNvSpPr>
            <a:spLocks noGrp="1"/>
          </p:cNvSpPr>
          <p:nvPr>
            <p:ph idx="1"/>
          </p:nvPr>
        </p:nvSpPr>
        <p:spPr/>
        <p:txBody>
          <a:bodyPr/>
          <a:lstStyle/>
          <a:p>
            <a:r>
              <a:rPr lang="en-US" dirty="0"/>
              <a:t>Status and discussion.</a:t>
            </a:r>
          </a:p>
          <a:p>
            <a:endParaRPr lang="en-US" dirty="0"/>
          </a:p>
          <a:p>
            <a:r>
              <a:rPr lang="en-US" strike="sngStrike" dirty="0"/>
              <a:t>A Good REST API, part I</a:t>
            </a:r>
          </a:p>
          <a:p>
            <a:endParaRPr lang="en-US" dirty="0"/>
          </a:p>
          <a:p>
            <a:r>
              <a:rPr lang="en-US" dirty="0"/>
              <a:t>Open API</a:t>
            </a:r>
          </a:p>
          <a:p>
            <a:endParaRPr lang="en-US" dirty="0"/>
          </a:p>
          <a:p>
            <a:r>
              <a:rPr lang="en-US" dirty="0"/>
              <a:t>Working/Hands On for Sprint 1</a:t>
            </a:r>
          </a:p>
        </p:txBody>
      </p:sp>
      <p:sp>
        <p:nvSpPr>
          <p:cNvPr id="3" name="Title 2">
            <a:extLst>
              <a:ext uri="{FF2B5EF4-FFF2-40B4-BE49-F238E27FC236}">
                <a16:creationId xmlns:a16="http://schemas.microsoft.com/office/drawing/2014/main" id="{AB9A0F2E-B8CB-5F43-B126-06870ED362EB}"/>
              </a:ext>
            </a:extLst>
          </p:cNvPr>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10656579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Working Session</a:t>
            </a:r>
            <a:endParaRPr lang="en-US" altLang="en-US" sz="1600" i="1" dirty="0">
              <a:solidFill>
                <a:schemeClr val="bg1"/>
              </a:solidFill>
            </a:endParaRPr>
          </a:p>
        </p:txBody>
      </p:sp>
      <p:sp>
        <p:nvSpPr>
          <p:cNvPr id="9" name="TextBox 11">
            <a:extLst>
              <a:ext uri="{FF2B5EF4-FFF2-40B4-BE49-F238E27FC236}">
                <a16:creationId xmlns:a16="http://schemas.microsoft.com/office/drawing/2014/main" id="{AB0E8B38-9DC2-1F47-A4D5-580C7FF0CEAD}"/>
              </a:ext>
            </a:extLst>
          </p:cNvPr>
          <p:cNvSpPr txBox="1">
            <a:spLocks noChangeArrowheads="1"/>
          </p:cNvSpPr>
          <p:nvPr/>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30</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spTree>
    <p:extLst>
      <p:ext uri="{BB962C8B-B14F-4D97-AF65-F5344CB8AC3E}">
        <p14:creationId xmlns:p14="http://schemas.microsoft.com/office/powerpoint/2010/main" val="1155040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EA723E-0F5D-A122-F0AD-3187C96BEAC5}"/>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B692DC77-97F0-AEF0-9525-6D416FEC8987}"/>
              </a:ext>
            </a:extLst>
          </p:cNvPr>
          <p:cNvPicPr>
            <a:picLocks noChangeAspect="1"/>
          </p:cNvPicPr>
          <p:nvPr/>
        </p:nvPicPr>
        <p:blipFill>
          <a:blip r:embed="rId2"/>
          <a:stretch>
            <a:fillRect/>
          </a:stretch>
        </p:blipFill>
        <p:spPr>
          <a:xfrm>
            <a:off x="381000" y="660716"/>
            <a:ext cx="8078788" cy="3587434"/>
          </a:xfrm>
          <a:prstGeom prst="rect">
            <a:avLst/>
          </a:prstGeom>
        </p:spPr>
      </p:pic>
    </p:spTree>
    <p:extLst>
      <p:ext uri="{BB962C8B-B14F-4D97-AF65-F5344CB8AC3E}">
        <p14:creationId xmlns:p14="http://schemas.microsoft.com/office/powerpoint/2010/main" val="1893042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Status and Discussion</a:t>
            </a:r>
            <a:endParaRPr lang="en-US" altLang="en-US" sz="1600" i="1" dirty="0">
              <a:solidFill>
                <a:schemeClr val="bg1"/>
              </a:solidFill>
            </a:endParaRPr>
          </a:p>
        </p:txBody>
      </p:sp>
      <p:sp>
        <p:nvSpPr>
          <p:cNvPr id="9" name="TextBox 11">
            <a:extLst>
              <a:ext uri="{FF2B5EF4-FFF2-40B4-BE49-F238E27FC236}">
                <a16:creationId xmlns:a16="http://schemas.microsoft.com/office/drawing/2014/main" id="{AB0E8B38-9DC2-1F47-A4D5-580C7FF0CEAD}"/>
              </a:ext>
            </a:extLst>
          </p:cNvPr>
          <p:cNvSpPr txBox="1">
            <a:spLocks noChangeArrowheads="1"/>
          </p:cNvSpPr>
          <p:nvPr/>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5</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spTree>
    <p:extLst>
      <p:ext uri="{BB962C8B-B14F-4D97-AF65-F5344CB8AC3E}">
        <p14:creationId xmlns:p14="http://schemas.microsoft.com/office/powerpoint/2010/main" val="2275944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0F9E97F-D8F1-2F41-8241-49107FAB546A}"/>
              </a:ext>
            </a:extLst>
          </p:cNvPr>
          <p:cNvSpPr>
            <a:spLocks noGrp="1"/>
          </p:cNvSpPr>
          <p:nvPr>
            <p:ph idx="1"/>
          </p:nvPr>
        </p:nvSpPr>
        <p:spPr>
          <a:xfrm>
            <a:off x="152400" y="514350"/>
            <a:ext cx="8839200" cy="4076700"/>
          </a:xfrm>
        </p:spPr>
        <p:txBody>
          <a:bodyPr/>
          <a:lstStyle/>
          <a:p>
            <a:pPr>
              <a:spcBef>
                <a:spcPts val="0"/>
              </a:spcBef>
              <a:spcAft>
                <a:spcPts val="200"/>
              </a:spcAft>
            </a:pPr>
            <a:r>
              <a:rPr lang="en-US" sz="1800" dirty="0"/>
              <a:t>Possible configurations:</a:t>
            </a:r>
          </a:p>
          <a:p>
            <a:pPr lvl="1">
              <a:spcBef>
                <a:spcPts val="0"/>
              </a:spcBef>
              <a:spcAft>
                <a:spcPts val="200"/>
              </a:spcAft>
            </a:pPr>
            <a:r>
              <a:rPr lang="en-US" sz="1600" dirty="0"/>
              <a:t>There are three “things:” web server, application server, DB server.</a:t>
            </a:r>
          </a:p>
          <a:p>
            <a:pPr lvl="1">
              <a:spcBef>
                <a:spcPts val="0"/>
              </a:spcBef>
              <a:spcAft>
                <a:spcPts val="200"/>
              </a:spcAft>
            </a:pPr>
            <a:r>
              <a:rPr lang="en-US" sz="1600" dirty="0"/>
              <a:t>A “thing” can be on your laptop or on AWS.</a:t>
            </a:r>
          </a:p>
          <a:p>
            <a:pPr lvl="1">
              <a:spcBef>
                <a:spcPts val="0"/>
              </a:spcBef>
              <a:spcAft>
                <a:spcPts val="200"/>
              </a:spcAft>
            </a:pPr>
            <a:r>
              <a:rPr lang="en-US" sz="1600" dirty="0"/>
              <a:t>You want your code to be the same and get</a:t>
            </a:r>
            <a:br>
              <a:rPr lang="en-US" sz="1600" dirty="0"/>
            </a:br>
            <a:r>
              <a:rPr lang="en-US" sz="1600" dirty="0"/>
              <a:t>information from the configuration.</a:t>
            </a:r>
          </a:p>
          <a:p>
            <a:pPr lvl="1">
              <a:spcBef>
                <a:spcPts val="0"/>
              </a:spcBef>
              <a:spcAft>
                <a:spcPts val="200"/>
              </a:spcAft>
            </a:pPr>
            <a:r>
              <a:rPr lang="en-US" sz="1600" dirty="0"/>
              <a:t>One simple approach is environment variables for</a:t>
            </a:r>
            <a:br>
              <a:rPr lang="en-US" sz="1600" dirty="0"/>
            </a:br>
            <a:r>
              <a:rPr lang="en-US" sz="1600" dirty="0"/>
              <a:t>web application.</a:t>
            </a:r>
          </a:p>
          <a:p>
            <a:pPr lvl="1">
              <a:spcBef>
                <a:spcPts val="0"/>
              </a:spcBef>
              <a:spcAft>
                <a:spcPts val="200"/>
              </a:spcAft>
            </a:pPr>
            <a:r>
              <a:rPr lang="en-US" sz="1600" dirty="0"/>
              <a:t>The angular application can use the URL because. Why would the cloud deployed</a:t>
            </a:r>
            <a:br>
              <a:rPr lang="en-US" sz="1600" dirty="0"/>
            </a:br>
            <a:r>
              <a:rPr lang="en-US" sz="1600" dirty="0"/>
              <a:t>angular application access your local web application.</a:t>
            </a:r>
          </a:p>
          <a:p>
            <a:pPr>
              <a:spcBef>
                <a:spcPts val="0"/>
              </a:spcBef>
              <a:spcAft>
                <a:spcPts val="200"/>
              </a:spcAft>
            </a:pPr>
            <a:r>
              <a:rPr lang="en-US" sz="1800" dirty="0"/>
              <a:t>Show code for environment variables and how to set environment variables.</a:t>
            </a:r>
          </a:p>
          <a:p>
            <a:pPr lvl="1">
              <a:spcBef>
                <a:spcPts val="0"/>
              </a:spcBef>
              <a:spcAft>
                <a:spcPts val="200"/>
              </a:spcAft>
            </a:pPr>
            <a:r>
              <a:rPr lang="en-US" sz="1600" dirty="0"/>
              <a:t>Locally in PyCharm</a:t>
            </a:r>
          </a:p>
          <a:p>
            <a:pPr lvl="1">
              <a:spcBef>
                <a:spcPts val="0"/>
              </a:spcBef>
              <a:spcAft>
                <a:spcPts val="200"/>
              </a:spcAft>
            </a:pPr>
            <a:r>
              <a:rPr lang="en-US" sz="1600" dirty="0"/>
              <a:t>On EC2 (.</a:t>
            </a:r>
            <a:r>
              <a:rPr lang="en-US" sz="1600" dirty="0" err="1"/>
              <a:t>bash_profile</a:t>
            </a:r>
            <a:r>
              <a:rPr lang="en-US" sz="1600" dirty="0"/>
              <a:t>)</a:t>
            </a:r>
          </a:p>
          <a:p>
            <a:pPr lvl="1">
              <a:spcBef>
                <a:spcPts val="0"/>
              </a:spcBef>
              <a:spcAft>
                <a:spcPts val="200"/>
              </a:spcAft>
            </a:pPr>
            <a:r>
              <a:rPr lang="en-US" sz="1600" dirty="0"/>
              <a:t>Show use of URL in Typescript.</a:t>
            </a:r>
          </a:p>
          <a:p>
            <a:pPr>
              <a:spcBef>
                <a:spcPts val="0"/>
              </a:spcBef>
              <a:spcAft>
                <a:spcPts val="200"/>
              </a:spcAft>
            </a:pPr>
            <a:r>
              <a:rPr lang="en-US" sz="1800" dirty="0"/>
              <a:t>These approaches are “OK” but there are more secure approaches.</a:t>
            </a:r>
          </a:p>
          <a:p>
            <a:pPr>
              <a:spcBef>
                <a:spcPts val="0"/>
              </a:spcBef>
              <a:spcAft>
                <a:spcPts val="200"/>
              </a:spcAft>
            </a:pPr>
            <a:r>
              <a:rPr lang="en-US" sz="1800" dirty="0"/>
              <a:t>Also, </a:t>
            </a:r>
            <a:r>
              <a:rPr lang="en-US" sz="1800" u="sng" dirty="0"/>
              <a:t>remember to set security group rules properly.</a:t>
            </a:r>
            <a:endParaRPr lang="en-US" sz="1800" dirty="0"/>
          </a:p>
        </p:txBody>
      </p:sp>
      <p:sp>
        <p:nvSpPr>
          <p:cNvPr id="3" name="Title 2">
            <a:extLst>
              <a:ext uri="{FF2B5EF4-FFF2-40B4-BE49-F238E27FC236}">
                <a16:creationId xmlns:a16="http://schemas.microsoft.com/office/drawing/2014/main" id="{B19BCA70-61BE-4C43-A816-8881842B240B}"/>
              </a:ext>
            </a:extLst>
          </p:cNvPr>
          <p:cNvSpPr>
            <a:spLocks noGrp="1"/>
          </p:cNvSpPr>
          <p:nvPr>
            <p:ph type="title"/>
          </p:nvPr>
        </p:nvSpPr>
        <p:spPr/>
        <p:txBody>
          <a:bodyPr/>
          <a:lstStyle/>
          <a:p>
            <a:r>
              <a:rPr lang="en-US" dirty="0"/>
              <a:t>Simple Flask Application – Configuration</a:t>
            </a:r>
          </a:p>
        </p:txBody>
      </p:sp>
      <p:pic>
        <p:nvPicPr>
          <p:cNvPr id="4" name="Picture 3">
            <a:extLst>
              <a:ext uri="{FF2B5EF4-FFF2-40B4-BE49-F238E27FC236}">
                <a16:creationId xmlns:a16="http://schemas.microsoft.com/office/drawing/2014/main" id="{C5AB2890-85EA-2649-A403-2A60156EB5E9}"/>
              </a:ext>
            </a:extLst>
          </p:cNvPr>
          <p:cNvPicPr>
            <a:picLocks noChangeAspect="1"/>
          </p:cNvPicPr>
          <p:nvPr/>
        </p:nvPicPr>
        <p:blipFill>
          <a:blip r:embed="rId2"/>
          <a:stretch>
            <a:fillRect/>
          </a:stretch>
        </p:blipFill>
        <p:spPr>
          <a:xfrm>
            <a:off x="5943600" y="1200150"/>
            <a:ext cx="3146846" cy="1165053"/>
          </a:xfrm>
          <a:prstGeom prst="rect">
            <a:avLst/>
          </a:prstGeom>
        </p:spPr>
      </p:pic>
    </p:spTree>
    <p:extLst>
      <p:ext uri="{BB962C8B-B14F-4D97-AF65-F5344CB8AC3E}">
        <p14:creationId xmlns:p14="http://schemas.microsoft.com/office/powerpoint/2010/main" val="3980063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85A9C6-CB35-9363-1EA8-DF54F2F60E18}"/>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3B4A56B4-EF0F-3D71-D6E9-E0C54BF192DE}"/>
              </a:ext>
            </a:extLst>
          </p:cNvPr>
          <p:cNvPicPr>
            <a:picLocks noChangeAspect="1"/>
          </p:cNvPicPr>
          <p:nvPr/>
        </p:nvPicPr>
        <p:blipFill>
          <a:blip r:embed="rId2"/>
          <a:stretch>
            <a:fillRect/>
          </a:stretch>
        </p:blipFill>
        <p:spPr>
          <a:xfrm>
            <a:off x="609600" y="1962150"/>
            <a:ext cx="7318347" cy="2709463"/>
          </a:xfrm>
          <a:prstGeom prst="rect">
            <a:avLst/>
          </a:prstGeom>
        </p:spPr>
      </p:pic>
      <p:sp>
        <p:nvSpPr>
          <p:cNvPr id="5" name="TextBox 4">
            <a:extLst>
              <a:ext uri="{FF2B5EF4-FFF2-40B4-BE49-F238E27FC236}">
                <a16:creationId xmlns:a16="http://schemas.microsoft.com/office/drawing/2014/main" id="{B936CBF2-99FE-EC2B-40C0-D2D9C9273318}"/>
              </a:ext>
            </a:extLst>
          </p:cNvPr>
          <p:cNvSpPr txBox="1"/>
          <p:nvPr/>
        </p:nvSpPr>
        <p:spPr>
          <a:xfrm>
            <a:off x="7010400" y="742950"/>
            <a:ext cx="1645002" cy="646331"/>
          </a:xfrm>
          <a:prstGeom prst="rect">
            <a:avLst/>
          </a:prstGeom>
          <a:noFill/>
        </p:spPr>
        <p:txBody>
          <a:bodyPr wrap="none" rtlCol="0">
            <a:spAutoFit/>
          </a:bodyPr>
          <a:lstStyle/>
          <a:p>
            <a:pPr marL="285750" indent="-285750">
              <a:buFont typeface="Arial" panose="020B0604020202020204" pitchFamily="34" charset="0"/>
              <a:buChar char="•"/>
            </a:pPr>
            <a:r>
              <a:rPr lang="en-US" dirty="0"/>
              <a:t>DDL Schema</a:t>
            </a:r>
          </a:p>
          <a:p>
            <a:pPr marL="285750" indent="-285750">
              <a:buFont typeface="Arial" panose="020B0604020202020204" pitchFamily="34" charset="0"/>
              <a:buChar char="•"/>
            </a:pPr>
            <a:r>
              <a:rPr lang="en-US" dirty="0"/>
              <a:t>Integrity</a:t>
            </a:r>
          </a:p>
        </p:txBody>
      </p:sp>
      <p:cxnSp>
        <p:nvCxnSpPr>
          <p:cNvPr id="7" name="Straight Arrow Connector 6">
            <a:extLst>
              <a:ext uri="{FF2B5EF4-FFF2-40B4-BE49-F238E27FC236}">
                <a16:creationId xmlns:a16="http://schemas.microsoft.com/office/drawing/2014/main" id="{46789269-1D9C-47D7-077C-067984542476}"/>
              </a:ext>
            </a:extLst>
          </p:cNvPr>
          <p:cNvCxnSpPr/>
          <p:nvPr/>
        </p:nvCxnSpPr>
        <p:spPr>
          <a:xfrm flipH="1">
            <a:off x="7467600" y="1389281"/>
            <a:ext cx="152400" cy="148726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10628E43-9865-F1A2-8927-E9688C149673}"/>
              </a:ext>
            </a:extLst>
          </p:cNvPr>
          <p:cNvSpPr txBox="1"/>
          <p:nvPr/>
        </p:nvSpPr>
        <p:spPr>
          <a:xfrm>
            <a:off x="3886200" y="555523"/>
            <a:ext cx="2378664" cy="923330"/>
          </a:xfrm>
          <a:prstGeom prst="rect">
            <a:avLst/>
          </a:prstGeom>
          <a:noFill/>
        </p:spPr>
        <p:txBody>
          <a:bodyPr wrap="none" rtlCol="0">
            <a:spAutoFit/>
          </a:bodyPr>
          <a:lstStyle/>
          <a:p>
            <a:pPr marL="285750" indent="-285750">
              <a:buFont typeface="Arial" panose="020B0604020202020204" pitchFamily="34" charset="0"/>
              <a:buChar char="•"/>
            </a:pPr>
            <a:r>
              <a:rPr lang="en-US" dirty="0"/>
              <a:t>REST Endpoint</a:t>
            </a:r>
          </a:p>
          <a:p>
            <a:pPr marL="285750" indent="-285750">
              <a:buFont typeface="Arial" panose="020B0604020202020204" pitchFamily="34" charset="0"/>
              <a:buChar char="•"/>
            </a:pPr>
            <a:r>
              <a:rPr lang="en-US" dirty="0"/>
              <a:t>Paths</a:t>
            </a:r>
          </a:p>
          <a:p>
            <a:pPr marL="285750" indent="-285750">
              <a:buFont typeface="Arial" panose="020B0604020202020204" pitchFamily="34" charset="0"/>
              <a:buChar char="•"/>
            </a:pPr>
            <a:r>
              <a:rPr lang="en-US" dirty="0"/>
              <a:t>App logic with paths</a:t>
            </a:r>
          </a:p>
        </p:txBody>
      </p:sp>
      <p:cxnSp>
        <p:nvCxnSpPr>
          <p:cNvPr id="9" name="Straight Arrow Connector 8">
            <a:extLst>
              <a:ext uri="{FF2B5EF4-FFF2-40B4-BE49-F238E27FC236}">
                <a16:creationId xmlns:a16="http://schemas.microsoft.com/office/drawing/2014/main" id="{662BA41F-BA86-B7A8-0063-124B5353E9B6}"/>
              </a:ext>
            </a:extLst>
          </p:cNvPr>
          <p:cNvCxnSpPr>
            <a:cxnSpLocks/>
          </p:cNvCxnSpPr>
          <p:nvPr/>
        </p:nvCxnSpPr>
        <p:spPr>
          <a:xfrm>
            <a:off x="5034523" y="1471009"/>
            <a:ext cx="451877" cy="79594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97CE3C1A-9D6B-3DC7-7FFC-AC0857D90FD7}"/>
              </a:ext>
            </a:extLst>
          </p:cNvPr>
          <p:cNvSpPr txBox="1"/>
          <p:nvPr/>
        </p:nvSpPr>
        <p:spPr>
          <a:xfrm>
            <a:off x="336909" y="576554"/>
            <a:ext cx="2404248" cy="1200329"/>
          </a:xfrm>
          <a:prstGeom prst="rect">
            <a:avLst/>
          </a:prstGeom>
          <a:noFill/>
        </p:spPr>
        <p:txBody>
          <a:bodyPr wrap="none" rtlCol="0">
            <a:spAutoFit/>
          </a:bodyPr>
          <a:lstStyle/>
          <a:p>
            <a:pPr marL="285750" indent="-285750">
              <a:buFont typeface="Arial" panose="020B0604020202020204" pitchFamily="34" charset="0"/>
              <a:buChar char="•"/>
            </a:pPr>
            <a:r>
              <a:rPr lang="en-US" dirty="0"/>
              <a:t>Browser app …</a:t>
            </a:r>
          </a:p>
          <a:p>
            <a:pPr marL="285750" indent="-285750">
              <a:buFont typeface="Arial" panose="020B0604020202020204" pitchFamily="34" charset="0"/>
              <a:buChar char="•"/>
            </a:pPr>
            <a:r>
              <a:rPr lang="en-US" dirty="0"/>
              <a:t>Files</a:t>
            </a:r>
          </a:p>
          <a:p>
            <a:pPr marL="742950" lvl="1" indent="-285750">
              <a:buFont typeface="Arial" panose="020B0604020202020204" pitchFamily="34" charset="0"/>
              <a:buChar char="•"/>
            </a:pPr>
            <a:r>
              <a:rPr lang="en-US" dirty="0"/>
              <a:t>Typescript code</a:t>
            </a:r>
          </a:p>
          <a:p>
            <a:pPr marL="742950" lvl="1" indent="-285750">
              <a:buFont typeface="Arial" panose="020B0604020202020204" pitchFamily="34" charset="0"/>
              <a:buChar char="•"/>
            </a:pPr>
            <a:r>
              <a:rPr lang="en-US" dirty="0"/>
              <a:t>HTML, CSS</a:t>
            </a:r>
          </a:p>
        </p:txBody>
      </p:sp>
    </p:spTree>
    <p:extLst>
      <p:ext uri="{BB962C8B-B14F-4D97-AF65-F5344CB8AC3E}">
        <p14:creationId xmlns:p14="http://schemas.microsoft.com/office/powerpoint/2010/main" val="894385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C786FCA-5AE0-374B-AF02-D24669756245}"/>
              </a:ext>
            </a:extLst>
          </p:cNvPr>
          <p:cNvSpPr>
            <a:spLocks noGrp="1"/>
          </p:cNvSpPr>
          <p:nvPr>
            <p:ph idx="1"/>
          </p:nvPr>
        </p:nvSpPr>
        <p:spPr/>
        <p:txBody>
          <a:bodyPr/>
          <a:lstStyle/>
          <a:p>
            <a:r>
              <a:rPr lang="en-US" sz="1800" dirty="0"/>
              <a:t>You are going to build 3 microservices. The exact ones you build will depend on the business/application problem you choose. Databases:</a:t>
            </a:r>
          </a:p>
          <a:p>
            <a:pPr lvl="1"/>
            <a:r>
              <a:rPr lang="en-US" sz="1600" dirty="0"/>
              <a:t>Use RDS. You can use one RDS instance with 3 separate databases.</a:t>
            </a:r>
          </a:p>
          <a:p>
            <a:pPr lvl="1"/>
            <a:r>
              <a:rPr lang="en-US" sz="1600" dirty="0"/>
              <a:t>This approach is not good, but will simplify things for you.</a:t>
            </a:r>
          </a:p>
          <a:p>
            <a:r>
              <a:rPr lang="en-US" sz="1800" dirty="0"/>
              <a:t>You will deploy the services picking one of the following for each. You must use both</a:t>
            </a:r>
          </a:p>
          <a:p>
            <a:pPr lvl="1"/>
            <a:r>
              <a:rPr lang="en-US" sz="1600" dirty="0"/>
              <a:t>EC2 – Directly on OS</a:t>
            </a:r>
          </a:p>
          <a:p>
            <a:pPr lvl="1"/>
            <a:r>
              <a:rPr lang="en-US" sz="1600" dirty="0"/>
              <a:t>Elastic Beanstalk</a:t>
            </a:r>
          </a:p>
          <a:p>
            <a:pPr lvl="1"/>
            <a:r>
              <a:rPr lang="en-US" sz="1600" strike="sngStrike" dirty="0"/>
              <a:t>In a Docker container on an EC2 instance.</a:t>
            </a:r>
          </a:p>
          <a:p>
            <a:r>
              <a:rPr lang="en-US" sz="1800" dirty="0"/>
              <a:t>Simple web UI deployed in S3, behind CloudFront.</a:t>
            </a:r>
          </a:p>
          <a:p>
            <a:r>
              <a:rPr lang="en-US" sz="1800" dirty="0"/>
              <a:t>API gateway.</a:t>
            </a:r>
          </a:p>
          <a:p>
            <a:r>
              <a:rPr lang="en-US" sz="1800" dirty="0"/>
              <a:t>GitHub repositories and projects; Trello board.</a:t>
            </a:r>
          </a:p>
          <a:p>
            <a:pPr lvl="1"/>
            <a:endParaRPr lang="en-US" sz="1600" dirty="0"/>
          </a:p>
        </p:txBody>
      </p:sp>
      <p:sp>
        <p:nvSpPr>
          <p:cNvPr id="3" name="Title 2">
            <a:extLst>
              <a:ext uri="{FF2B5EF4-FFF2-40B4-BE49-F238E27FC236}">
                <a16:creationId xmlns:a16="http://schemas.microsoft.com/office/drawing/2014/main" id="{51AFE488-229E-5742-8389-CE11F4B9C417}"/>
              </a:ext>
            </a:extLst>
          </p:cNvPr>
          <p:cNvSpPr>
            <a:spLocks noGrp="1"/>
          </p:cNvSpPr>
          <p:nvPr>
            <p:ph type="title"/>
          </p:nvPr>
        </p:nvSpPr>
        <p:spPr/>
        <p:txBody>
          <a:bodyPr/>
          <a:lstStyle/>
          <a:p>
            <a:r>
              <a:rPr lang="en-US" dirty="0"/>
              <a:t>Project Sprint 1</a:t>
            </a:r>
          </a:p>
        </p:txBody>
      </p:sp>
    </p:spTree>
    <p:extLst>
      <p:ext uri="{BB962C8B-B14F-4D97-AF65-F5344CB8AC3E}">
        <p14:creationId xmlns:p14="http://schemas.microsoft.com/office/powerpoint/2010/main" val="290319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Good REST API, Part I</a:t>
            </a:r>
            <a:endParaRPr lang="en-US" altLang="en-US" sz="1600" i="1" dirty="0">
              <a:solidFill>
                <a:schemeClr val="bg1"/>
              </a:solidFill>
            </a:endParaRPr>
          </a:p>
        </p:txBody>
      </p:sp>
      <p:sp>
        <p:nvSpPr>
          <p:cNvPr id="9" name="TextBox 11">
            <a:extLst>
              <a:ext uri="{FF2B5EF4-FFF2-40B4-BE49-F238E27FC236}">
                <a16:creationId xmlns:a16="http://schemas.microsoft.com/office/drawing/2014/main" id="{AB0E8B38-9DC2-1F47-A4D5-580C7FF0CEAD}"/>
              </a:ext>
            </a:extLst>
          </p:cNvPr>
          <p:cNvSpPr txBox="1">
            <a:spLocks noChangeArrowheads="1"/>
          </p:cNvSpPr>
          <p:nvPr/>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9</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Lecture 4: APIs, REST, SSO, Events</a:t>
            </a:r>
            <a:br>
              <a:rPr lang="en-US" altLang="en-US" sz="1050" i="1" baseline="0" dirty="0">
                <a:solidFill>
                  <a:schemeClr val="bg1"/>
                </a:solidFill>
              </a:rPr>
            </a:br>
            <a:r>
              <a:rPr lang="de-DE" altLang="en-US" sz="900" i="1" dirty="0">
                <a:solidFill>
                  <a:schemeClr val="bg1"/>
                </a:solidFill>
              </a:rPr>
              <a:t>© Donald F. Ferguson, 2022</a:t>
            </a:r>
            <a:endParaRPr lang="en-US" altLang="en-US" sz="900" i="1" dirty="0">
              <a:solidFill>
                <a:schemeClr val="bg1"/>
              </a:solidFill>
            </a:endParaRPr>
          </a:p>
        </p:txBody>
      </p:sp>
    </p:spTree>
    <p:extLst>
      <p:ext uri="{BB962C8B-B14F-4D97-AF65-F5344CB8AC3E}">
        <p14:creationId xmlns:p14="http://schemas.microsoft.com/office/powerpoint/2010/main" val="13213502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65050</TotalTime>
  <Words>2617</Words>
  <Application>Microsoft Macintosh PowerPoint</Application>
  <PresentationFormat>On-screen Show (16:9)</PresentationFormat>
  <Paragraphs>249</Paragraphs>
  <Slides>30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Museo For Dell</vt:lpstr>
      <vt:lpstr>Roboto</vt:lpstr>
      <vt:lpstr>Office Theme</vt:lpstr>
      <vt:lpstr>PowerPoint Presentation</vt:lpstr>
      <vt:lpstr>PowerPoint Presentation</vt:lpstr>
      <vt:lpstr>Agenda</vt:lpstr>
      <vt:lpstr>PowerPoint Presentation</vt:lpstr>
      <vt:lpstr>PowerPoint Presentation</vt:lpstr>
      <vt:lpstr>Simple Flask Application – Configuration</vt:lpstr>
      <vt:lpstr>PowerPoint Presentation</vt:lpstr>
      <vt:lpstr>Project Sprint 1</vt:lpstr>
      <vt:lpstr>PowerPoint Presentation</vt:lpstr>
      <vt:lpstr>PowerPoint Presentation</vt:lpstr>
      <vt:lpstr>REST (https://restfulapi.net/)</vt:lpstr>
      <vt:lpstr>REST Principles</vt:lpstr>
      <vt:lpstr>Resources</vt:lpstr>
      <vt:lpstr>REST – Resource Oriented</vt:lpstr>
      <vt:lpstr>PowerPoint Presentation</vt:lpstr>
      <vt:lpstr>Simple Resource Model – First Attempt</vt:lpstr>
      <vt:lpstr>Resource Paths</vt:lpstr>
      <vt:lpstr>PowerPoint Presentation</vt:lpstr>
      <vt:lpstr>Status Codes</vt:lpstr>
      <vt:lpstr>Body and Linked Data</vt:lpstr>
      <vt:lpstr>HATEOAS</vt:lpstr>
      <vt:lpstr>PowerPoint Presentation</vt:lpstr>
      <vt:lpstr>Query Strings</vt:lpstr>
      <vt:lpstr>Pagination</vt:lpstr>
      <vt:lpstr>PowerPoint Presentation</vt:lpstr>
      <vt:lpstr>Summary and Progress</vt:lpstr>
      <vt:lpstr>PowerPoint Presentation</vt:lpstr>
      <vt:lpstr>OpenAPI</vt:lpstr>
      <vt:lpstr>OpenAPI Document (https://app.swaggerhub.com/apis/donff2/E6156StudentBasicInfo/1.0.0#/info)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585</cp:revision>
  <cp:lastPrinted>2018-11-15T21:01:50Z</cp:lastPrinted>
  <dcterms:created xsi:type="dcterms:W3CDTF">2010-04-12T23:12:02Z</dcterms:created>
  <dcterms:modified xsi:type="dcterms:W3CDTF">2022-10-01T16:55:07Z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